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312" r:id="rId2"/>
    <p:sldId id="313" r:id="rId3"/>
    <p:sldId id="314" r:id="rId4"/>
    <p:sldId id="279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316" r:id="rId22"/>
    <p:sldId id="318" r:id="rId23"/>
    <p:sldId id="317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4B728-46EF-43C3-9A39-4685D3625202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AABF5-6F5C-4011-B027-E06E3DB68E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E6A58-C3D8-49B9-874E-D6E768F20317}" type="slidenum">
              <a:rPr lang="en-US"/>
              <a:pPr/>
              <a:t>4</a:t>
            </a:fld>
            <a:endParaRPr lang="en-US"/>
          </a:p>
        </p:txBody>
      </p:sp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BC9A3-8CE6-4501-8190-049221101BFB}" type="slidenum">
              <a:rPr lang="en-US"/>
              <a:pPr/>
              <a:t>13</a:t>
            </a:fld>
            <a:endParaRPr lang="en-US"/>
          </a:p>
        </p:txBody>
      </p:sp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E2CA4-9332-477B-8BC0-8643BFE3A802}" type="slidenum">
              <a:rPr lang="en-US"/>
              <a:pPr/>
              <a:t>14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D9246-CD00-4210-91A2-B0A473ADEC2B}" type="slidenum">
              <a:rPr lang="en-US"/>
              <a:pPr/>
              <a:t>15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B78C7-1E93-441E-8CC7-44C07E38208B}" type="slidenum">
              <a:rPr lang="en-US"/>
              <a:pPr/>
              <a:t>16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856631-8CB6-461B-AA5F-111C9DD9F1FF}" type="slidenum">
              <a:rPr lang="en-US"/>
              <a:pPr/>
              <a:t>17</a:t>
            </a:fld>
            <a:endParaRPr lang="en-US"/>
          </a:p>
        </p:txBody>
      </p:sp>
      <p:sp>
        <p:nvSpPr>
          <p:cNvPr id="94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DAA05-E72B-4269-9AD5-CB6BD66AC405}" type="slidenum">
              <a:rPr lang="en-US"/>
              <a:pPr/>
              <a:t>18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826C3-200F-4233-953E-7DAFD5461311}" type="slidenum">
              <a:rPr lang="en-US"/>
              <a:pPr/>
              <a:t>19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BDFEFF-6EB0-4775-9D0E-88F807947602}" type="slidenum">
              <a:rPr lang="en-US"/>
              <a:pPr/>
              <a:t>20</a:t>
            </a:fld>
            <a:endParaRPr lang="en-US"/>
          </a:p>
        </p:txBody>
      </p:sp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D9A4D-2E48-4072-8E92-88CAF24A736E}" type="slidenum">
              <a:rPr lang="en-US"/>
              <a:pPr/>
              <a:t>5</a:t>
            </a:fld>
            <a:endParaRPr lang="en-US"/>
          </a:p>
        </p:txBody>
      </p:sp>
      <p:sp>
        <p:nvSpPr>
          <p:cNvPr id="91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B8632F-9D39-4FA3-A75C-55B51C2CD53E}" type="slidenum">
              <a:rPr lang="en-US"/>
              <a:pPr/>
              <a:t>6</a:t>
            </a:fld>
            <a:endParaRPr lang="en-US"/>
          </a:p>
        </p:txBody>
      </p:sp>
      <p:sp>
        <p:nvSpPr>
          <p:cNvPr id="91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4BC2C1-1EB2-4DCD-A18E-5D30AA2C37C4}" type="slidenum">
              <a:rPr lang="en-US"/>
              <a:pPr/>
              <a:t>7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94EF2E-1A34-48E1-B6C4-17024790D814}" type="slidenum">
              <a:rPr lang="en-US"/>
              <a:pPr/>
              <a:t>8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DAB06-ED04-40B5-B434-B7D1E2DB919B}" type="slidenum">
              <a:rPr lang="en-US"/>
              <a:pPr/>
              <a:t>9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79C16-D259-4597-98B7-45318CEDA8FC}" type="slidenum">
              <a:rPr lang="en-US"/>
              <a:pPr/>
              <a:t>10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005836-6417-417C-8D6E-F0BF5D998A17}" type="slidenum">
              <a:rPr lang="en-US"/>
              <a:pPr/>
              <a:t>11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C6C5E1-C311-4744-8F7E-2075664CC7E6}" type="slidenum">
              <a:rPr lang="en-US"/>
              <a:pPr/>
              <a:t>12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5D80984-DC8D-4BFC-8BF1-49586BAFC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F8567A-534A-4D97-B976-35D2EDF3E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6" y="2707821"/>
            <a:ext cx="66729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TITLE OF THE TOPIC: AMALGAM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143500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latin typeface="Book Antiqua" panose="02040602050305030304" pitchFamily="18" charset="0"/>
              </a:rPr>
              <a:t>DEPARTMENT OF CONSERVATIVE DENTISTRY AND ENDODONTICS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846364"/>
            <a:ext cx="1393371" cy="15859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1143000"/>
          </a:xfrm>
          <a:noFill/>
          <a:ln/>
        </p:spPr>
        <p:txBody>
          <a:bodyPr lIns="90488" tIns="44450" rIns="90488" bIns="44450" anchorCtr="0">
            <a:noAutofit/>
          </a:bodyPr>
          <a:lstStyle/>
          <a:p>
            <a:pPr algn="ctr"/>
            <a:r>
              <a:rPr lang="en-US" sz="3600" dirty="0"/>
              <a:t>CONVENTIONAL LOW-COPPER ALLOYS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4572000" cy="4114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Gamma (</a:t>
            </a:r>
            <a:r>
              <a:rPr lang="en-US" sz="36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/>
              <a:t>) = Ag</a:t>
            </a:r>
            <a:r>
              <a:rPr lang="en-US" baseline="-25000"/>
              <a:t>3</a:t>
            </a:r>
            <a:r>
              <a:rPr lang="en-US"/>
              <a:t>Sn</a:t>
            </a:r>
          </a:p>
          <a:p>
            <a:pPr lvl="1">
              <a:buSzPct val="75000"/>
            </a:pPr>
            <a:r>
              <a:rPr lang="en-US"/>
              <a:t>unreacted alloy</a:t>
            </a:r>
          </a:p>
          <a:p>
            <a:pPr lvl="1">
              <a:buSzPct val="75000"/>
            </a:pPr>
            <a:r>
              <a:rPr lang="en-US"/>
              <a:t>strongest phase and </a:t>
            </a:r>
            <a:br>
              <a:rPr lang="en-US"/>
            </a:br>
            <a:r>
              <a:rPr lang="en-US"/>
              <a:t>corrodes the least</a:t>
            </a:r>
          </a:p>
          <a:p>
            <a:pPr lvl="1">
              <a:buSzPct val="75000"/>
            </a:pPr>
            <a:r>
              <a:rPr lang="en-US"/>
              <a:t>forms 30% of volume </a:t>
            </a:r>
            <a:br>
              <a:rPr lang="en-US"/>
            </a:br>
            <a:r>
              <a:rPr lang="en-US"/>
              <a:t>of set amalgam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5292080" y="1988840"/>
            <a:ext cx="3638550" cy="2971800"/>
            <a:chOff x="3264" y="1392"/>
            <a:chExt cx="2292" cy="1872"/>
          </a:xfrm>
        </p:grpSpPr>
        <p:sp>
          <p:nvSpPr>
            <p:cNvPr id="278532" name="Rectangle 4"/>
            <p:cNvSpPr>
              <a:spLocks noChangeArrowheads="1"/>
            </p:cNvSpPr>
            <p:nvPr/>
          </p:nvSpPr>
          <p:spPr bwMode="auto">
            <a:xfrm>
              <a:off x="3312" y="1392"/>
              <a:ext cx="2208" cy="187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33" name="Freeform 5"/>
            <p:cNvSpPr>
              <a:spLocks/>
            </p:cNvSpPr>
            <p:nvPr/>
          </p:nvSpPr>
          <p:spPr bwMode="auto">
            <a:xfrm>
              <a:off x="3508" y="1392"/>
              <a:ext cx="1912" cy="797"/>
            </a:xfrm>
            <a:custGeom>
              <a:avLst/>
              <a:gdLst/>
              <a:ahLst/>
              <a:cxnLst>
                <a:cxn ang="0">
                  <a:pos x="976" y="12"/>
                </a:cxn>
                <a:cxn ang="0">
                  <a:pos x="664" y="20"/>
                </a:cxn>
                <a:cxn ang="0">
                  <a:pos x="360" y="52"/>
                </a:cxn>
                <a:cxn ang="0">
                  <a:pos x="160" y="92"/>
                </a:cxn>
                <a:cxn ang="0">
                  <a:pos x="64" y="140"/>
                </a:cxn>
                <a:cxn ang="0">
                  <a:pos x="24" y="188"/>
                </a:cxn>
                <a:cxn ang="0">
                  <a:pos x="8" y="236"/>
                </a:cxn>
                <a:cxn ang="0">
                  <a:pos x="0" y="260"/>
                </a:cxn>
                <a:cxn ang="0">
                  <a:pos x="16" y="420"/>
                </a:cxn>
                <a:cxn ang="0">
                  <a:pos x="248" y="700"/>
                </a:cxn>
                <a:cxn ang="0">
                  <a:pos x="392" y="716"/>
                </a:cxn>
                <a:cxn ang="0">
                  <a:pos x="648" y="796"/>
                </a:cxn>
                <a:cxn ang="0">
                  <a:pos x="968" y="788"/>
                </a:cxn>
                <a:cxn ang="0">
                  <a:pos x="1272" y="724"/>
                </a:cxn>
                <a:cxn ang="0">
                  <a:pos x="1416" y="660"/>
                </a:cxn>
                <a:cxn ang="0">
                  <a:pos x="1464" y="644"/>
                </a:cxn>
                <a:cxn ang="0">
                  <a:pos x="1552" y="596"/>
                </a:cxn>
                <a:cxn ang="0">
                  <a:pos x="1720" y="532"/>
                </a:cxn>
                <a:cxn ang="0">
                  <a:pos x="1856" y="372"/>
                </a:cxn>
                <a:cxn ang="0">
                  <a:pos x="1816" y="116"/>
                </a:cxn>
                <a:cxn ang="0">
                  <a:pos x="1736" y="92"/>
                </a:cxn>
                <a:cxn ang="0">
                  <a:pos x="1536" y="60"/>
                </a:cxn>
                <a:cxn ang="0">
                  <a:pos x="1312" y="44"/>
                </a:cxn>
                <a:cxn ang="0">
                  <a:pos x="976" y="12"/>
                </a:cxn>
              </a:cxnLst>
              <a:rect l="0" t="0" r="r" b="b"/>
              <a:pathLst>
                <a:path w="1870" h="796">
                  <a:moveTo>
                    <a:pt x="976" y="12"/>
                  </a:moveTo>
                  <a:cubicBezTo>
                    <a:pt x="872" y="15"/>
                    <a:pt x="768" y="15"/>
                    <a:pt x="664" y="20"/>
                  </a:cubicBezTo>
                  <a:cubicBezTo>
                    <a:pt x="563" y="25"/>
                    <a:pt x="462" y="47"/>
                    <a:pt x="360" y="52"/>
                  </a:cubicBezTo>
                  <a:cubicBezTo>
                    <a:pt x="295" y="74"/>
                    <a:pt x="225" y="70"/>
                    <a:pt x="160" y="92"/>
                  </a:cubicBezTo>
                  <a:cubicBezTo>
                    <a:pt x="123" y="104"/>
                    <a:pt x="100" y="128"/>
                    <a:pt x="64" y="140"/>
                  </a:cubicBezTo>
                  <a:cubicBezTo>
                    <a:pt x="52" y="157"/>
                    <a:pt x="34" y="170"/>
                    <a:pt x="24" y="188"/>
                  </a:cubicBezTo>
                  <a:cubicBezTo>
                    <a:pt x="16" y="203"/>
                    <a:pt x="13" y="220"/>
                    <a:pt x="8" y="236"/>
                  </a:cubicBezTo>
                  <a:cubicBezTo>
                    <a:pt x="5" y="244"/>
                    <a:pt x="0" y="260"/>
                    <a:pt x="0" y="260"/>
                  </a:cubicBezTo>
                  <a:cubicBezTo>
                    <a:pt x="4" y="316"/>
                    <a:pt x="4" y="366"/>
                    <a:pt x="16" y="420"/>
                  </a:cubicBezTo>
                  <a:cubicBezTo>
                    <a:pt x="35" y="505"/>
                    <a:pt x="170" y="661"/>
                    <a:pt x="248" y="700"/>
                  </a:cubicBezTo>
                  <a:cubicBezTo>
                    <a:pt x="291" y="722"/>
                    <a:pt x="344" y="713"/>
                    <a:pt x="392" y="716"/>
                  </a:cubicBezTo>
                  <a:cubicBezTo>
                    <a:pt x="478" y="733"/>
                    <a:pt x="561" y="774"/>
                    <a:pt x="648" y="796"/>
                  </a:cubicBezTo>
                  <a:cubicBezTo>
                    <a:pt x="755" y="793"/>
                    <a:pt x="861" y="792"/>
                    <a:pt x="968" y="788"/>
                  </a:cubicBezTo>
                  <a:cubicBezTo>
                    <a:pt x="1070" y="784"/>
                    <a:pt x="1171" y="738"/>
                    <a:pt x="1272" y="724"/>
                  </a:cubicBezTo>
                  <a:cubicBezTo>
                    <a:pt x="1319" y="700"/>
                    <a:pt x="1367" y="680"/>
                    <a:pt x="1416" y="660"/>
                  </a:cubicBezTo>
                  <a:cubicBezTo>
                    <a:pt x="1432" y="654"/>
                    <a:pt x="1450" y="653"/>
                    <a:pt x="1464" y="644"/>
                  </a:cubicBezTo>
                  <a:cubicBezTo>
                    <a:pt x="1503" y="618"/>
                    <a:pt x="1510" y="609"/>
                    <a:pt x="1552" y="596"/>
                  </a:cubicBezTo>
                  <a:cubicBezTo>
                    <a:pt x="1608" y="579"/>
                    <a:pt x="1673" y="572"/>
                    <a:pt x="1720" y="532"/>
                  </a:cubicBezTo>
                  <a:cubicBezTo>
                    <a:pt x="1783" y="478"/>
                    <a:pt x="1811" y="439"/>
                    <a:pt x="1856" y="372"/>
                  </a:cubicBezTo>
                  <a:cubicBezTo>
                    <a:pt x="1854" y="336"/>
                    <a:pt x="1870" y="170"/>
                    <a:pt x="1816" y="116"/>
                  </a:cubicBezTo>
                  <a:cubicBezTo>
                    <a:pt x="1791" y="91"/>
                    <a:pt x="1772" y="98"/>
                    <a:pt x="1736" y="92"/>
                  </a:cubicBezTo>
                  <a:cubicBezTo>
                    <a:pt x="1665" y="80"/>
                    <a:pt x="1609" y="65"/>
                    <a:pt x="1536" y="60"/>
                  </a:cubicBezTo>
                  <a:cubicBezTo>
                    <a:pt x="1469" y="55"/>
                    <a:pt x="1381" y="52"/>
                    <a:pt x="1312" y="44"/>
                  </a:cubicBezTo>
                  <a:cubicBezTo>
                    <a:pt x="1198" y="31"/>
                    <a:pt x="1091" y="0"/>
                    <a:pt x="976" y="12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34" name="Freeform 6"/>
            <p:cNvSpPr>
              <a:spLocks/>
            </p:cNvSpPr>
            <p:nvPr/>
          </p:nvSpPr>
          <p:spPr bwMode="auto">
            <a:xfrm>
              <a:off x="3312" y="2449"/>
              <a:ext cx="692" cy="729"/>
            </a:xfrm>
            <a:custGeom>
              <a:avLst/>
              <a:gdLst/>
              <a:ahLst/>
              <a:cxnLst>
                <a:cxn ang="0">
                  <a:pos x="467" y="208"/>
                </a:cxn>
                <a:cxn ang="0">
                  <a:pos x="315" y="120"/>
                </a:cxn>
                <a:cxn ang="0">
                  <a:pos x="219" y="16"/>
                </a:cxn>
                <a:cxn ang="0">
                  <a:pos x="179" y="0"/>
                </a:cxn>
                <a:cxn ang="0">
                  <a:pos x="67" y="32"/>
                </a:cxn>
                <a:cxn ang="0">
                  <a:pos x="195" y="480"/>
                </a:cxn>
                <a:cxn ang="0">
                  <a:pos x="339" y="632"/>
                </a:cxn>
                <a:cxn ang="0">
                  <a:pos x="379" y="688"/>
                </a:cxn>
                <a:cxn ang="0">
                  <a:pos x="499" y="728"/>
                </a:cxn>
                <a:cxn ang="0">
                  <a:pos x="659" y="720"/>
                </a:cxn>
                <a:cxn ang="0">
                  <a:pos x="675" y="696"/>
                </a:cxn>
                <a:cxn ang="0">
                  <a:pos x="667" y="528"/>
                </a:cxn>
                <a:cxn ang="0">
                  <a:pos x="571" y="312"/>
                </a:cxn>
                <a:cxn ang="0">
                  <a:pos x="563" y="288"/>
                </a:cxn>
                <a:cxn ang="0">
                  <a:pos x="515" y="256"/>
                </a:cxn>
                <a:cxn ang="0">
                  <a:pos x="467" y="208"/>
                </a:cxn>
              </a:cxnLst>
              <a:rect l="0" t="0" r="r" b="b"/>
              <a:pathLst>
                <a:path w="677" h="730">
                  <a:moveTo>
                    <a:pt x="467" y="208"/>
                  </a:moveTo>
                  <a:cubicBezTo>
                    <a:pt x="419" y="160"/>
                    <a:pt x="382" y="133"/>
                    <a:pt x="315" y="120"/>
                  </a:cubicBezTo>
                  <a:cubicBezTo>
                    <a:pt x="262" y="93"/>
                    <a:pt x="253" y="70"/>
                    <a:pt x="219" y="16"/>
                  </a:cubicBezTo>
                  <a:cubicBezTo>
                    <a:pt x="211" y="4"/>
                    <a:pt x="192" y="5"/>
                    <a:pt x="179" y="0"/>
                  </a:cubicBezTo>
                  <a:cubicBezTo>
                    <a:pt x="128" y="6"/>
                    <a:pt x="107" y="5"/>
                    <a:pt x="67" y="32"/>
                  </a:cubicBezTo>
                  <a:cubicBezTo>
                    <a:pt x="11" y="201"/>
                    <a:pt x="0" y="431"/>
                    <a:pt x="195" y="480"/>
                  </a:cubicBezTo>
                  <a:cubicBezTo>
                    <a:pt x="251" y="517"/>
                    <a:pt x="296" y="580"/>
                    <a:pt x="339" y="632"/>
                  </a:cubicBezTo>
                  <a:cubicBezTo>
                    <a:pt x="362" y="659"/>
                    <a:pt x="350" y="659"/>
                    <a:pt x="379" y="688"/>
                  </a:cubicBezTo>
                  <a:cubicBezTo>
                    <a:pt x="409" y="718"/>
                    <a:pt x="461" y="715"/>
                    <a:pt x="499" y="728"/>
                  </a:cubicBezTo>
                  <a:cubicBezTo>
                    <a:pt x="552" y="725"/>
                    <a:pt x="606" y="730"/>
                    <a:pt x="659" y="720"/>
                  </a:cubicBezTo>
                  <a:cubicBezTo>
                    <a:pt x="668" y="718"/>
                    <a:pt x="675" y="706"/>
                    <a:pt x="675" y="696"/>
                  </a:cubicBezTo>
                  <a:cubicBezTo>
                    <a:pt x="677" y="640"/>
                    <a:pt x="671" y="584"/>
                    <a:pt x="667" y="528"/>
                  </a:cubicBezTo>
                  <a:cubicBezTo>
                    <a:pt x="661" y="454"/>
                    <a:pt x="623" y="364"/>
                    <a:pt x="571" y="312"/>
                  </a:cubicBezTo>
                  <a:cubicBezTo>
                    <a:pt x="568" y="304"/>
                    <a:pt x="569" y="294"/>
                    <a:pt x="563" y="288"/>
                  </a:cubicBezTo>
                  <a:cubicBezTo>
                    <a:pt x="549" y="274"/>
                    <a:pt x="515" y="256"/>
                    <a:pt x="515" y="256"/>
                  </a:cubicBezTo>
                  <a:cubicBezTo>
                    <a:pt x="500" y="233"/>
                    <a:pt x="485" y="226"/>
                    <a:pt x="467" y="20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35" name="Freeform 7"/>
            <p:cNvSpPr>
              <a:spLocks/>
            </p:cNvSpPr>
            <p:nvPr/>
          </p:nvSpPr>
          <p:spPr bwMode="auto">
            <a:xfrm>
              <a:off x="4686" y="2304"/>
              <a:ext cx="821" cy="928"/>
            </a:xfrm>
            <a:custGeom>
              <a:avLst/>
              <a:gdLst/>
              <a:ahLst/>
              <a:cxnLst>
                <a:cxn ang="0">
                  <a:pos x="569" y="48"/>
                </a:cxn>
                <a:cxn ang="0">
                  <a:pos x="441" y="128"/>
                </a:cxn>
                <a:cxn ang="0">
                  <a:pos x="385" y="184"/>
                </a:cxn>
                <a:cxn ang="0">
                  <a:pos x="257" y="312"/>
                </a:cxn>
                <a:cxn ang="0">
                  <a:pos x="233" y="336"/>
                </a:cxn>
                <a:cxn ang="0">
                  <a:pos x="161" y="392"/>
                </a:cxn>
                <a:cxn ang="0">
                  <a:pos x="145" y="416"/>
                </a:cxn>
                <a:cxn ang="0">
                  <a:pos x="89" y="472"/>
                </a:cxn>
                <a:cxn ang="0">
                  <a:pos x="65" y="496"/>
                </a:cxn>
                <a:cxn ang="0">
                  <a:pos x="25" y="600"/>
                </a:cxn>
                <a:cxn ang="0">
                  <a:pos x="1" y="712"/>
                </a:cxn>
                <a:cxn ang="0">
                  <a:pos x="25" y="928"/>
                </a:cxn>
                <a:cxn ang="0">
                  <a:pos x="377" y="824"/>
                </a:cxn>
                <a:cxn ang="0">
                  <a:pos x="489" y="688"/>
                </a:cxn>
                <a:cxn ang="0">
                  <a:pos x="537" y="608"/>
                </a:cxn>
                <a:cxn ang="0">
                  <a:pos x="625" y="488"/>
                </a:cxn>
                <a:cxn ang="0">
                  <a:pos x="713" y="360"/>
                </a:cxn>
                <a:cxn ang="0">
                  <a:pos x="729" y="312"/>
                </a:cxn>
                <a:cxn ang="0">
                  <a:pos x="785" y="184"/>
                </a:cxn>
                <a:cxn ang="0">
                  <a:pos x="777" y="40"/>
                </a:cxn>
                <a:cxn ang="0">
                  <a:pos x="697" y="8"/>
                </a:cxn>
                <a:cxn ang="0">
                  <a:pos x="673" y="0"/>
                </a:cxn>
                <a:cxn ang="0">
                  <a:pos x="609" y="8"/>
                </a:cxn>
                <a:cxn ang="0">
                  <a:pos x="593" y="32"/>
                </a:cxn>
                <a:cxn ang="0">
                  <a:pos x="569" y="48"/>
                </a:cxn>
              </a:cxnLst>
              <a:rect l="0" t="0" r="r" b="b"/>
              <a:pathLst>
                <a:path w="803" h="928">
                  <a:moveTo>
                    <a:pt x="569" y="48"/>
                  </a:moveTo>
                  <a:cubicBezTo>
                    <a:pt x="522" y="72"/>
                    <a:pt x="481" y="94"/>
                    <a:pt x="441" y="128"/>
                  </a:cubicBezTo>
                  <a:cubicBezTo>
                    <a:pt x="421" y="145"/>
                    <a:pt x="385" y="184"/>
                    <a:pt x="385" y="184"/>
                  </a:cubicBezTo>
                  <a:cubicBezTo>
                    <a:pt x="369" y="249"/>
                    <a:pt x="306" y="271"/>
                    <a:pt x="257" y="312"/>
                  </a:cubicBezTo>
                  <a:cubicBezTo>
                    <a:pt x="248" y="319"/>
                    <a:pt x="242" y="329"/>
                    <a:pt x="233" y="336"/>
                  </a:cubicBezTo>
                  <a:cubicBezTo>
                    <a:pt x="210" y="355"/>
                    <a:pt x="185" y="373"/>
                    <a:pt x="161" y="392"/>
                  </a:cubicBezTo>
                  <a:cubicBezTo>
                    <a:pt x="153" y="398"/>
                    <a:pt x="151" y="409"/>
                    <a:pt x="145" y="416"/>
                  </a:cubicBezTo>
                  <a:cubicBezTo>
                    <a:pt x="127" y="436"/>
                    <a:pt x="108" y="453"/>
                    <a:pt x="89" y="472"/>
                  </a:cubicBezTo>
                  <a:cubicBezTo>
                    <a:pt x="81" y="480"/>
                    <a:pt x="65" y="496"/>
                    <a:pt x="65" y="496"/>
                  </a:cubicBezTo>
                  <a:cubicBezTo>
                    <a:pt x="53" y="532"/>
                    <a:pt x="34" y="563"/>
                    <a:pt x="25" y="600"/>
                  </a:cubicBezTo>
                  <a:cubicBezTo>
                    <a:pt x="16" y="637"/>
                    <a:pt x="10" y="675"/>
                    <a:pt x="1" y="712"/>
                  </a:cubicBezTo>
                  <a:cubicBezTo>
                    <a:pt x="6" y="807"/>
                    <a:pt x="0" y="852"/>
                    <a:pt x="25" y="928"/>
                  </a:cubicBezTo>
                  <a:cubicBezTo>
                    <a:pt x="155" y="921"/>
                    <a:pt x="274" y="912"/>
                    <a:pt x="377" y="824"/>
                  </a:cubicBezTo>
                  <a:cubicBezTo>
                    <a:pt x="423" y="785"/>
                    <a:pt x="440" y="721"/>
                    <a:pt x="489" y="688"/>
                  </a:cubicBezTo>
                  <a:cubicBezTo>
                    <a:pt x="500" y="644"/>
                    <a:pt x="519" y="645"/>
                    <a:pt x="537" y="608"/>
                  </a:cubicBezTo>
                  <a:cubicBezTo>
                    <a:pt x="560" y="561"/>
                    <a:pt x="588" y="525"/>
                    <a:pt x="625" y="488"/>
                  </a:cubicBezTo>
                  <a:cubicBezTo>
                    <a:pt x="641" y="439"/>
                    <a:pt x="685" y="402"/>
                    <a:pt x="713" y="360"/>
                  </a:cubicBezTo>
                  <a:cubicBezTo>
                    <a:pt x="722" y="346"/>
                    <a:pt x="724" y="328"/>
                    <a:pt x="729" y="312"/>
                  </a:cubicBezTo>
                  <a:cubicBezTo>
                    <a:pt x="743" y="269"/>
                    <a:pt x="770" y="228"/>
                    <a:pt x="785" y="184"/>
                  </a:cubicBezTo>
                  <a:cubicBezTo>
                    <a:pt x="792" y="131"/>
                    <a:pt x="803" y="93"/>
                    <a:pt x="777" y="40"/>
                  </a:cubicBezTo>
                  <a:cubicBezTo>
                    <a:pt x="773" y="31"/>
                    <a:pt x="710" y="12"/>
                    <a:pt x="697" y="8"/>
                  </a:cubicBezTo>
                  <a:cubicBezTo>
                    <a:pt x="689" y="5"/>
                    <a:pt x="673" y="0"/>
                    <a:pt x="673" y="0"/>
                  </a:cubicBezTo>
                  <a:cubicBezTo>
                    <a:pt x="652" y="3"/>
                    <a:pt x="629" y="0"/>
                    <a:pt x="609" y="8"/>
                  </a:cubicBezTo>
                  <a:cubicBezTo>
                    <a:pt x="600" y="12"/>
                    <a:pt x="601" y="26"/>
                    <a:pt x="593" y="32"/>
                  </a:cubicBezTo>
                  <a:cubicBezTo>
                    <a:pt x="566" y="53"/>
                    <a:pt x="569" y="28"/>
                    <a:pt x="569" y="4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36" name="Text Box 8"/>
            <p:cNvSpPr txBox="1">
              <a:spLocks noChangeArrowheads="1"/>
            </p:cNvSpPr>
            <p:nvPr/>
          </p:nvSpPr>
          <p:spPr bwMode="auto">
            <a:xfrm>
              <a:off x="3360" y="2640"/>
              <a:ext cx="59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78537" name="Text Box 9"/>
            <p:cNvSpPr txBox="1">
              <a:spLocks noChangeArrowheads="1"/>
            </p:cNvSpPr>
            <p:nvPr/>
          </p:nvSpPr>
          <p:spPr bwMode="auto">
            <a:xfrm>
              <a:off x="4784" y="2640"/>
              <a:ext cx="5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78538" name="Text Box 10"/>
            <p:cNvSpPr txBox="1">
              <a:spLocks noChangeArrowheads="1"/>
            </p:cNvSpPr>
            <p:nvPr/>
          </p:nvSpPr>
          <p:spPr bwMode="auto">
            <a:xfrm>
              <a:off x="4000" y="1729"/>
              <a:ext cx="9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78539" name="Text Box 11"/>
            <p:cNvSpPr txBox="1">
              <a:spLocks noChangeArrowheads="1"/>
            </p:cNvSpPr>
            <p:nvPr/>
          </p:nvSpPr>
          <p:spPr bwMode="auto">
            <a:xfrm>
              <a:off x="4000" y="2881"/>
              <a:ext cx="6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Mercury</a:t>
              </a:r>
            </a:p>
          </p:txBody>
        </p:sp>
        <p:sp>
          <p:nvSpPr>
            <p:cNvPr id="278540" name="Line 12"/>
            <p:cNvSpPr>
              <a:spLocks noChangeShapeType="1"/>
            </p:cNvSpPr>
            <p:nvPr/>
          </p:nvSpPr>
          <p:spPr bwMode="auto">
            <a:xfrm flipV="1">
              <a:off x="3754" y="2544"/>
              <a:ext cx="146" cy="96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41" name="Line 13"/>
            <p:cNvSpPr>
              <a:spLocks noChangeShapeType="1"/>
            </p:cNvSpPr>
            <p:nvPr/>
          </p:nvSpPr>
          <p:spPr bwMode="auto">
            <a:xfrm flipV="1">
              <a:off x="3950" y="2736"/>
              <a:ext cx="148" cy="95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42" name="Line 14"/>
            <p:cNvSpPr>
              <a:spLocks noChangeShapeType="1"/>
            </p:cNvSpPr>
            <p:nvPr/>
          </p:nvSpPr>
          <p:spPr bwMode="auto">
            <a:xfrm rot="15632260" flipV="1">
              <a:off x="4713" y="2617"/>
              <a:ext cx="139" cy="98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43" name="Line 15"/>
            <p:cNvSpPr>
              <a:spLocks noChangeShapeType="1"/>
            </p:cNvSpPr>
            <p:nvPr/>
          </p:nvSpPr>
          <p:spPr bwMode="auto">
            <a:xfrm rot="15632260" flipV="1">
              <a:off x="4911" y="2422"/>
              <a:ext cx="144" cy="98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44" name="Line 16"/>
            <p:cNvSpPr>
              <a:spLocks noChangeShapeType="1"/>
            </p:cNvSpPr>
            <p:nvPr/>
          </p:nvSpPr>
          <p:spPr bwMode="auto">
            <a:xfrm rot="6714641" flipV="1">
              <a:off x="4105" y="2250"/>
              <a:ext cx="143" cy="40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45" name="Line 17"/>
            <p:cNvSpPr>
              <a:spLocks noChangeShapeType="1"/>
            </p:cNvSpPr>
            <p:nvPr/>
          </p:nvSpPr>
          <p:spPr bwMode="auto">
            <a:xfrm rot="6714641" flipV="1">
              <a:off x="4449" y="2249"/>
              <a:ext cx="143" cy="4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46" name="Text Box 18"/>
            <p:cNvSpPr txBox="1">
              <a:spLocks noChangeArrowheads="1"/>
            </p:cNvSpPr>
            <p:nvPr/>
          </p:nvSpPr>
          <p:spPr bwMode="auto">
            <a:xfrm>
              <a:off x="3802" y="2400"/>
              <a:ext cx="3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78547" name="Text Box 19"/>
            <p:cNvSpPr txBox="1">
              <a:spLocks noChangeArrowheads="1"/>
            </p:cNvSpPr>
            <p:nvPr/>
          </p:nvSpPr>
          <p:spPr bwMode="auto">
            <a:xfrm>
              <a:off x="4648" y="2243"/>
              <a:ext cx="39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78548" name="Text Box 20"/>
            <p:cNvSpPr txBox="1">
              <a:spLocks noChangeArrowheads="1"/>
            </p:cNvSpPr>
            <p:nvPr/>
          </p:nvSpPr>
          <p:spPr bwMode="auto">
            <a:xfrm>
              <a:off x="4342" y="2303"/>
              <a:ext cx="3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78549" name="Text Box 21"/>
            <p:cNvSpPr txBox="1">
              <a:spLocks noChangeArrowheads="1"/>
            </p:cNvSpPr>
            <p:nvPr/>
          </p:nvSpPr>
          <p:spPr bwMode="auto">
            <a:xfrm>
              <a:off x="4000" y="2592"/>
              <a:ext cx="3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278550" name="Rectangle 22"/>
            <p:cNvSpPr>
              <a:spLocks noChangeArrowheads="1"/>
            </p:cNvSpPr>
            <p:nvPr/>
          </p:nvSpPr>
          <p:spPr bwMode="auto">
            <a:xfrm>
              <a:off x="4056" y="2303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278551" name="Rectangle 23"/>
            <p:cNvSpPr>
              <a:spLocks noChangeArrowheads="1"/>
            </p:cNvSpPr>
            <p:nvPr/>
          </p:nvSpPr>
          <p:spPr bwMode="auto">
            <a:xfrm>
              <a:off x="4499" y="2495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278552" name="Text Box 24"/>
            <p:cNvSpPr txBox="1">
              <a:spLocks noChangeArrowheads="1"/>
            </p:cNvSpPr>
            <p:nvPr/>
          </p:nvSpPr>
          <p:spPr bwMode="auto">
            <a:xfrm>
              <a:off x="5232" y="2016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Hg</a:t>
              </a:r>
            </a:p>
          </p:txBody>
        </p:sp>
        <p:sp>
          <p:nvSpPr>
            <p:cNvPr id="278553" name="Line 25"/>
            <p:cNvSpPr>
              <a:spLocks noChangeShapeType="1"/>
            </p:cNvSpPr>
            <p:nvPr/>
          </p:nvSpPr>
          <p:spPr bwMode="auto">
            <a:xfrm rot="6714641" flipV="1">
              <a:off x="5284" y="2252"/>
              <a:ext cx="121" cy="3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54" name="Text Box 26"/>
            <p:cNvSpPr txBox="1">
              <a:spLocks noChangeArrowheads="1"/>
            </p:cNvSpPr>
            <p:nvPr/>
          </p:nvSpPr>
          <p:spPr bwMode="auto">
            <a:xfrm>
              <a:off x="3360" y="2160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Hg</a:t>
              </a:r>
            </a:p>
          </p:txBody>
        </p:sp>
        <p:sp>
          <p:nvSpPr>
            <p:cNvPr id="278555" name="Line 27"/>
            <p:cNvSpPr>
              <a:spLocks noChangeShapeType="1"/>
            </p:cNvSpPr>
            <p:nvPr/>
          </p:nvSpPr>
          <p:spPr bwMode="auto">
            <a:xfrm rot="6714641" flipV="1">
              <a:off x="3460" y="2396"/>
              <a:ext cx="121" cy="3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78556" name="Text Box 28"/>
            <p:cNvSpPr txBox="1">
              <a:spLocks noChangeArrowheads="1"/>
            </p:cNvSpPr>
            <p:nvPr/>
          </p:nvSpPr>
          <p:spPr bwMode="auto">
            <a:xfrm>
              <a:off x="3264" y="1488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Hg</a:t>
              </a:r>
            </a:p>
          </p:txBody>
        </p:sp>
        <p:sp>
          <p:nvSpPr>
            <p:cNvPr id="278557" name="Line 29"/>
            <p:cNvSpPr>
              <a:spLocks noChangeShapeType="1"/>
            </p:cNvSpPr>
            <p:nvPr/>
          </p:nvSpPr>
          <p:spPr bwMode="auto">
            <a:xfrm rot="1245824" flipV="1">
              <a:off x="3504" y="1584"/>
              <a:ext cx="121" cy="3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143000" y="5334000"/>
            <a:ext cx="8001000" cy="1371600"/>
            <a:chOff x="720" y="3360"/>
            <a:chExt cx="5040" cy="864"/>
          </a:xfrm>
        </p:grpSpPr>
        <p:sp>
          <p:nvSpPr>
            <p:cNvPr id="278559" name="Rectangle 31"/>
            <p:cNvSpPr>
              <a:spLocks noChangeArrowheads="1"/>
            </p:cNvSpPr>
            <p:nvPr/>
          </p:nvSpPr>
          <p:spPr bwMode="auto">
            <a:xfrm>
              <a:off x="720" y="3360"/>
              <a:ext cx="4549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Hg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>
                  <a:latin typeface="Symbol" pitchFamily="18" charset="2"/>
                </a:rPr>
                <a:t>Þ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Ag</a:t>
              </a:r>
              <a:r>
                <a:rPr lang="en-US" sz="2800" b="1" baseline="-25000" dirty="0"/>
                <a:t>2</a:t>
              </a:r>
              <a:r>
                <a:rPr lang="en-US" sz="2800" b="1" dirty="0"/>
                <a:t>Hg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 + Sn</a:t>
              </a:r>
              <a:r>
                <a:rPr lang="en-US" sz="2800" b="1" baseline="-25000" dirty="0"/>
                <a:t>8</a:t>
              </a:r>
              <a:r>
                <a:rPr lang="en-US" sz="2800" b="1" dirty="0"/>
                <a:t>Hg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278560" name="Text Box 32"/>
            <p:cNvSpPr txBox="1">
              <a:spLocks noChangeArrowheads="1"/>
            </p:cNvSpPr>
            <p:nvPr/>
          </p:nvSpPr>
          <p:spPr bwMode="auto">
            <a:xfrm>
              <a:off x="3408" y="4032"/>
              <a:ext cx="2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/>
                <a:t>Phillip’s Science of Dental Materials 2003</a:t>
              </a:r>
            </a:p>
          </p:txBody>
        </p:sp>
        <p:sp>
          <p:nvSpPr>
            <p:cNvPr id="278561" name="Rectangle 33"/>
            <p:cNvSpPr>
              <a:spLocks noChangeArrowheads="1"/>
            </p:cNvSpPr>
            <p:nvPr/>
          </p:nvSpPr>
          <p:spPr bwMode="auto">
            <a:xfrm>
              <a:off x="960" y="3552"/>
              <a:ext cx="22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78562" name="Rectangle 34"/>
            <p:cNvSpPr>
              <a:spLocks noChangeArrowheads="1"/>
            </p:cNvSpPr>
            <p:nvPr/>
          </p:nvSpPr>
          <p:spPr bwMode="auto">
            <a:xfrm>
              <a:off x="2496" y="3552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78563" name="Rectangle 35"/>
            <p:cNvSpPr>
              <a:spLocks noChangeArrowheads="1"/>
            </p:cNvSpPr>
            <p:nvPr/>
          </p:nvSpPr>
          <p:spPr bwMode="auto">
            <a:xfrm>
              <a:off x="336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278564" name="Rectangle 36"/>
            <p:cNvSpPr>
              <a:spLocks noChangeArrowheads="1"/>
            </p:cNvSpPr>
            <p:nvPr/>
          </p:nvSpPr>
          <p:spPr bwMode="auto">
            <a:xfrm>
              <a:off x="432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</p:grp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  <a:noFill/>
          <a:ln/>
        </p:spPr>
        <p:txBody>
          <a:bodyPr lIns="90488" tIns="44450" rIns="90488" bIns="44450" anchorCtr="0">
            <a:noAutofit/>
          </a:bodyPr>
          <a:lstStyle/>
          <a:p>
            <a:pPr algn="ctr"/>
            <a:r>
              <a:rPr lang="en-US" sz="3600" dirty="0">
                <a:effectLst/>
              </a:rPr>
              <a:t>CONVENTIONAL LOW-COPPER ALLOYS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7772400" cy="36576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Gamma 1 (</a:t>
            </a:r>
            <a:r>
              <a:rPr lang="en-US" sz="36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3600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/>
              <a:t>) = Ag</a:t>
            </a:r>
            <a:r>
              <a:rPr lang="en-US" baseline="-25000"/>
              <a:t>2</a:t>
            </a:r>
            <a:r>
              <a:rPr lang="en-US"/>
              <a:t>Hg</a:t>
            </a:r>
            <a:r>
              <a:rPr lang="en-US" baseline="-25000"/>
              <a:t>3</a:t>
            </a:r>
            <a:endParaRPr lang="en-US"/>
          </a:p>
          <a:p>
            <a:pPr lvl="1">
              <a:buSzPct val="75000"/>
            </a:pPr>
            <a:r>
              <a:rPr lang="en-US"/>
              <a:t>matrix for unreacted alloy</a:t>
            </a:r>
            <a:br>
              <a:rPr lang="en-US"/>
            </a:br>
            <a:r>
              <a:rPr lang="en-US"/>
              <a:t>and 2nd strongest phase</a:t>
            </a:r>
          </a:p>
          <a:p>
            <a:pPr lvl="1">
              <a:buSzPct val="75000"/>
            </a:pPr>
            <a:r>
              <a:rPr lang="en-US"/>
              <a:t>10 micron grains</a:t>
            </a:r>
            <a:br>
              <a:rPr lang="en-US"/>
            </a:br>
            <a:r>
              <a:rPr lang="en-US"/>
              <a:t>binding gamma </a:t>
            </a:r>
            <a:r>
              <a:rPr lang="en-US" sz="2400"/>
              <a:t>(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400"/>
              <a:t>)</a:t>
            </a:r>
            <a:r>
              <a:rPr lang="en-US" sz="2000"/>
              <a:t> </a:t>
            </a:r>
            <a:endParaRPr lang="en-US"/>
          </a:p>
          <a:p>
            <a:pPr lvl="1">
              <a:buSzPct val="75000"/>
            </a:pPr>
            <a:r>
              <a:rPr lang="en-US"/>
              <a:t>60% of volume</a:t>
            </a:r>
          </a:p>
        </p:txBody>
      </p:sp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1143000" y="5334000"/>
            <a:ext cx="8001000" cy="1371600"/>
            <a:chOff x="720" y="3360"/>
            <a:chExt cx="5040" cy="864"/>
          </a:xfrm>
        </p:grpSpPr>
        <p:sp>
          <p:nvSpPr>
            <p:cNvPr id="280695" name="Rectangle 119"/>
            <p:cNvSpPr>
              <a:spLocks noChangeArrowheads="1"/>
            </p:cNvSpPr>
            <p:nvPr/>
          </p:nvSpPr>
          <p:spPr bwMode="auto">
            <a:xfrm>
              <a:off x="720" y="3360"/>
              <a:ext cx="4549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Hg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>
                  <a:latin typeface="Symbol" pitchFamily="18" charset="2"/>
                </a:rPr>
                <a:t>Þ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Ag</a:t>
              </a:r>
              <a:r>
                <a:rPr lang="en-US" sz="2800" b="1" baseline="-25000" dirty="0"/>
                <a:t>2</a:t>
              </a:r>
              <a:r>
                <a:rPr lang="en-US" sz="2800" b="1" dirty="0"/>
                <a:t>Hg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 + Sn</a:t>
              </a:r>
              <a:r>
                <a:rPr lang="en-US" sz="2800" b="1" baseline="-25000" dirty="0"/>
                <a:t>8</a:t>
              </a:r>
              <a:r>
                <a:rPr lang="en-US" sz="2800" b="1" dirty="0"/>
                <a:t>Hg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280696" name="Text Box 120"/>
            <p:cNvSpPr txBox="1">
              <a:spLocks noChangeArrowheads="1"/>
            </p:cNvSpPr>
            <p:nvPr/>
          </p:nvSpPr>
          <p:spPr bwMode="auto">
            <a:xfrm>
              <a:off x="3408" y="4032"/>
              <a:ext cx="2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/>
                <a:t>Phillip’s Science of Dental Materials 2003</a:t>
              </a:r>
            </a:p>
          </p:txBody>
        </p:sp>
        <p:sp>
          <p:nvSpPr>
            <p:cNvPr id="280697" name="Rectangle 121"/>
            <p:cNvSpPr>
              <a:spLocks noChangeArrowheads="1"/>
            </p:cNvSpPr>
            <p:nvPr/>
          </p:nvSpPr>
          <p:spPr bwMode="auto">
            <a:xfrm>
              <a:off x="960" y="3552"/>
              <a:ext cx="22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80698" name="Rectangle 122"/>
            <p:cNvSpPr>
              <a:spLocks noChangeArrowheads="1"/>
            </p:cNvSpPr>
            <p:nvPr/>
          </p:nvSpPr>
          <p:spPr bwMode="auto">
            <a:xfrm>
              <a:off x="2496" y="3552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80699" name="Rectangle 123"/>
            <p:cNvSpPr>
              <a:spLocks noChangeArrowheads="1"/>
            </p:cNvSpPr>
            <p:nvPr/>
          </p:nvSpPr>
          <p:spPr bwMode="auto">
            <a:xfrm>
              <a:off x="336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 dirty="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280700" name="Rectangle 124"/>
            <p:cNvSpPr>
              <a:spLocks noChangeArrowheads="1"/>
            </p:cNvSpPr>
            <p:nvPr/>
          </p:nvSpPr>
          <p:spPr bwMode="auto">
            <a:xfrm>
              <a:off x="432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dirty="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 dirty="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</p:grpSp>
      <p:grpSp>
        <p:nvGrpSpPr>
          <p:cNvPr id="3" name="Group 128"/>
          <p:cNvGrpSpPr>
            <a:grpSpLocks/>
          </p:cNvGrpSpPr>
          <p:nvPr/>
        </p:nvGrpSpPr>
        <p:grpSpPr bwMode="auto">
          <a:xfrm>
            <a:off x="5486400" y="1916832"/>
            <a:ext cx="3429000" cy="2971800"/>
            <a:chOff x="3456" y="1200"/>
            <a:chExt cx="2160" cy="1872"/>
          </a:xfrm>
        </p:grpSpPr>
        <p:sp>
          <p:nvSpPr>
            <p:cNvPr id="280580" name="Rectangle 4"/>
            <p:cNvSpPr>
              <a:spLocks noChangeArrowheads="1"/>
            </p:cNvSpPr>
            <p:nvPr/>
          </p:nvSpPr>
          <p:spPr bwMode="auto">
            <a:xfrm>
              <a:off x="3456" y="1200"/>
              <a:ext cx="2160" cy="187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0581" name="Freeform 5"/>
            <p:cNvSpPr>
              <a:spLocks/>
            </p:cNvSpPr>
            <p:nvPr/>
          </p:nvSpPr>
          <p:spPr bwMode="auto">
            <a:xfrm>
              <a:off x="3456" y="2256"/>
              <a:ext cx="677" cy="730"/>
            </a:xfrm>
            <a:custGeom>
              <a:avLst/>
              <a:gdLst/>
              <a:ahLst/>
              <a:cxnLst>
                <a:cxn ang="0">
                  <a:pos x="467" y="208"/>
                </a:cxn>
                <a:cxn ang="0">
                  <a:pos x="315" y="120"/>
                </a:cxn>
                <a:cxn ang="0">
                  <a:pos x="219" y="16"/>
                </a:cxn>
                <a:cxn ang="0">
                  <a:pos x="179" y="0"/>
                </a:cxn>
                <a:cxn ang="0">
                  <a:pos x="67" y="32"/>
                </a:cxn>
                <a:cxn ang="0">
                  <a:pos x="195" y="480"/>
                </a:cxn>
                <a:cxn ang="0">
                  <a:pos x="339" y="632"/>
                </a:cxn>
                <a:cxn ang="0">
                  <a:pos x="379" y="688"/>
                </a:cxn>
                <a:cxn ang="0">
                  <a:pos x="499" y="728"/>
                </a:cxn>
                <a:cxn ang="0">
                  <a:pos x="659" y="720"/>
                </a:cxn>
                <a:cxn ang="0">
                  <a:pos x="675" y="696"/>
                </a:cxn>
                <a:cxn ang="0">
                  <a:pos x="667" y="528"/>
                </a:cxn>
                <a:cxn ang="0">
                  <a:pos x="571" y="312"/>
                </a:cxn>
                <a:cxn ang="0">
                  <a:pos x="563" y="288"/>
                </a:cxn>
                <a:cxn ang="0">
                  <a:pos x="515" y="256"/>
                </a:cxn>
                <a:cxn ang="0">
                  <a:pos x="467" y="208"/>
                </a:cxn>
              </a:cxnLst>
              <a:rect l="0" t="0" r="r" b="b"/>
              <a:pathLst>
                <a:path w="677" h="730">
                  <a:moveTo>
                    <a:pt x="467" y="208"/>
                  </a:moveTo>
                  <a:cubicBezTo>
                    <a:pt x="419" y="160"/>
                    <a:pt x="382" y="133"/>
                    <a:pt x="315" y="120"/>
                  </a:cubicBezTo>
                  <a:cubicBezTo>
                    <a:pt x="262" y="93"/>
                    <a:pt x="253" y="70"/>
                    <a:pt x="219" y="16"/>
                  </a:cubicBezTo>
                  <a:cubicBezTo>
                    <a:pt x="211" y="4"/>
                    <a:pt x="192" y="5"/>
                    <a:pt x="179" y="0"/>
                  </a:cubicBezTo>
                  <a:cubicBezTo>
                    <a:pt x="128" y="6"/>
                    <a:pt x="107" y="5"/>
                    <a:pt x="67" y="32"/>
                  </a:cubicBezTo>
                  <a:cubicBezTo>
                    <a:pt x="11" y="201"/>
                    <a:pt x="0" y="431"/>
                    <a:pt x="195" y="480"/>
                  </a:cubicBezTo>
                  <a:cubicBezTo>
                    <a:pt x="251" y="517"/>
                    <a:pt x="296" y="580"/>
                    <a:pt x="339" y="632"/>
                  </a:cubicBezTo>
                  <a:cubicBezTo>
                    <a:pt x="362" y="659"/>
                    <a:pt x="350" y="659"/>
                    <a:pt x="379" y="688"/>
                  </a:cubicBezTo>
                  <a:cubicBezTo>
                    <a:pt x="409" y="718"/>
                    <a:pt x="461" y="715"/>
                    <a:pt x="499" y="728"/>
                  </a:cubicBezTo>
                  <a:cubicBezTo>
                    <a:pt x="552" y="725"/>
                    <a:pt x="606" y="730"/>
                    <a:pt x="659" y="720"/>
                  </a:cubicBezTo>
                  <a:cubicBezTo>
                    <a:pt x="668" y="718"/>
                    <a:pt x="675" y="706"/>
                    <a:pt x="675" y="696"/>
                  </a:cubicBezTo>
                  <a:cubicBezTo>
                    <a:pt x="677" y="640"/>
                    <a:pt x="671" y="584"/>
                    <a:pt x="667" y="528"/>
                  </a:cubicBezTo>
                  <a:cubicBezTo>
                    <a:pt x="661" y="454"/>
                    <a:pt x="623" y="364"/>
                    <a:pt x="571" y="312"/>
                  </a:cubicBezTo>
                  <a:cubicBezTo>
                    <a:pt x="568" y="304"/>
                    <a:pt x="569" y="294"/>
                    <a:pt x="563" y="288"/>
                  </a:cubicBezTo>
                  <a:cubicBezTo>
                    <a:pt x="549" y="274"/>
                    <a:pt x="515" y="256"/>
                    <a:pt x="515" y="256"/>
                  </a:cubicBezTo>
                  <a:cubicBezTo>
                    <a:pt x="500" y="233"/>
                    <a:pt x="485" y="226"/>
                    <a:pt x="467" y="20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0582" name="Freeform 6"/>
            <p:cNvSpPr>
              <a:spLocks/>
            </p:cNvSpPr>
            <p:nvPr/>
          </p:nvSpPr>
          <p:spPr bwMode="auto">
            <a:xfrm>
              <a:off x="3648" y="1200"/>
              <a:ext cx="1870" cy="796"/>
            </a:xfrm>
            <a:custGeom>
              <a:avLst/>
              <a:gdLst/>
              <a:ahLst/>
              <a:cxnLst>
                <a:cxn ang="0">
                  <a:pos x="976" y="12"/>
                </a:cxn>
                <a:cxn ang="0">
                  <a:pos x="664" y="20"/>
                </a:cxn>
                <a:cxn ang="0">
                  <a:pos x="360" y="52"/>
                </a:cxn>
                <a:cxn ang="0">
                  <a:pos x="160" y="92"/>
                </a:cxn>
                <a:cxn ang="0">
                  <a:pos x="64" y="140"/>
                </a:cxn>
                <a:cxn ang="0">
                  <a:pos x="24" y="188"/>
                </a:cxn>
                <a:cxn ang="0">
                  <a:pos x="8" y="236"/>
                </a:cxn>
                <a:cxn ang="0">
                  <a:pos x="0" y="260"/>
                </a:cxn>
                <a:cxn ang="0">
                  <a:pos x="16" y="420"/>
                </a:cxn>
                <a:cxn ang="0">
                  <a:pos x="248" y="700"/>
                </a:cxn>
                <a:cxn ang="0">
                  <a:pos x="392" y="716"/>
                </a:cxn>
                <a:cxn ang="0">
                  <a:pos x="648" y="796"/>
                </a:cxn>
                <a:cxn ang="0">
                  <a:pos x="968" y="788"/>
                </a:cxn>
                <a:cxn ang="0">
                  <a:pos x="1272" y="724"/>
                </a:cxn>
                <a:cxn ang="0">
                  <a:pos x="1416" y="660"/>
                </a:cxn>
                <a:cxn ang="0">
                  <a:pos x="1464" y="644"/>
                </a:cxn>
                <a:cxn ang="0">
                  <a:pos x="1552" y="596"/>
                </a:cxn>
                <a:cxn ang="0">
                  <a:pos x="1720" y="532"/>
                </a:cxn>
                <a:cxn ang="0">
                  <a:pos x="1856" y="372"/>
                </a:cxn>
                <a:cxn ang="0">
                  <a:pos x="1816" y="116"/>
                </a:cxn>
                <a:cxn ang="0">
                  <a:pos x="1736" y="92"/>
                </a:cxn>
                <a:cxn ang="0">
                  <a:pos x="1536" y="60"/>
                </a:cxn>
                <a:cxn ang="0">
                  <a:pos x="1312" y="44"/>
                </a:cxn>
                <a:cxn ang="0">
                  <a:pos x="976" y="12"/>
                </a:cxn>
              </a:cxnLst>
              <a:rect l="0" t="0" r="r" b="b"/>
              <a:pathLst>
                <a:path w="1870" h="796">
                  <a:moveTo>
                    <a:pt x="976" y="12"/>
                  </a:moveTo>
                  <a:cubicBezTo>
                    <a:pt x="872" y="15"/>
                    <a:pt x="768" y="15"/>
                    <a:pt x="664" y="20"/>
                  </a:cubicBezTo>
                  <a:cubicBezTo>
                    <a:pt x="563" y="25"/>
                    <a:pt x="462" y="47"/>
                    <a:pt x="360" y="52"/>
                  </a:cubicBezTo>
                  <a:cubicBezTo>
                    <a:pt x="295" y="74"/>
                    <a:pt x="225" y="70"/>
                    <a:pt x="160" y="92"/>
                  </a:cubicBezTo>
                  <a:cubicBezTo>
                    <a:pt x="123" y="104"/>
                    <a:pt x="100" y="128"/>
                    <a:pt x="64" y="140"/>
                  </a:cubicBezTo>
                  <a:cubicBezTo>
                    <a:pt x="52" y="157"/>
                    <a:pt x="34" y="170"/>
                    <a:pt x="24" y="188"/>
                  </a:cubicBezTo>
                  <a:cubicBezTo>
                    <a:pt x="16" y="203"/>
                    <a:pt x="13" y="220"/>
                    <a:pt x="8" y="236"/>
                  </a:cubicBezTo>
                  <a:cubicBezTo>
                    <a:pt x="5" y="244"/>
                    <a:pt x="0" y="260"/>
                    <a:pt x="0" y="260"/>
                  </a:cubicBezTo>
                  <a:cubicBezTo>
                    <a:pt x="4" y="316"/>
                    <a:pt x="4" y="366"/>
                    <a:pt x="16" y="420"/>
                  </a:cubicBezTo>
                  <a:cubicBezTo>
                    <a:pt x="35" y="505"/>
                    <a:pt x="170" y="661"/>
                    <a:pt x="248" y="700"/>
                  </a:cubicBezTo>
                  <a:cubicBezTo>
                    <a:pt x="291" y="722"/>
                    <a:pt x="344" y="713"/>
                    <a:pt x="392" y="716"/>
                  </a:cubicBezTo>
                  <a:cubicBezTo>
                    <a:pt x="478" y="733"/>
                    <a:pt x="561" y="774"/>
                    <a:pt x="648" y="796"/>
                  </a:cubicBezTo>
                  <a:cubicBezTo>
                    <a:pt x="755" y="793"/>
                    <a:pt x="861" y="792"/>
                    <a:pt x="968" y="788"/>
                  </a:cubicBezTo>
                  <a:cubicBezTo>
                    <a:pt x="1070" y="784"/>
                    <a:pt x="1171" y="738"/>
                    <a:pt x="1272" y="724"/>
                  </a:cubicBezTo>
                  <a:cubicBezTo>
                    <a:pt x="1319" y="700"/>
                    <a:pt x="1367" y="680"/>
                    <a:pt x="1416" y="660"/>
                  </a:cubicBezTo>
                  <a:cubicBezTo>
                    <a:pt x="1432" y="654"/>
                    <a:pt x="1450" y="653"/>
                    <a:pt x="1464" y="644"/>
                  </a:cubicBezTo>
                  <a:cubicBezTo>
                    <a:pt x="1503" y="618"/>
                    <a:pt x="1510" y="609"/>
                    <a:pt x="1552" y="596"/>
                  </a:cubicBezTo>
                  <a:cubicBezTo>
                    <a:pt x="1608" y="579"/>
                    <a:pt x="1673" y="572"/>
                    <a:pt x="1720" y="532"/>
                  </a:cubicBezTo>
                  <a:cubicBezTo>
                    <a:pt x="1783" y="478"/>
                    <a:pt x="1811" y="439"/>
                    <a:pt x="1856" y="372"/>
                  </a:cubicBezTo>
                  <a:cubicBezTo>
                    <a:pt x="1854" y="336"/>
                    <a:pt x="1870" y="170"/>
                    <a:pt x="1816" y="116"/>
                  </a:cubicBezTo>
                  <a:cubicBezTo>
                    <a:pt x="1791" y="91"/>
                    <a:pt x="1772" y="98"/>
                    <a:pt x="1736" y="92"/>
                  </a:cubicBezTo>
                  <a:cubicBezTo>
                    <a:pt x="1665" y="80"/>
                    <a:pt x="1609" y="65"/>
                    <a:pt x="1536" y="60"/>
                  </a:cubicBezTo>
                  <a:cubicBezTo>
                    <a:pt x="1469" y="55"/>
                    <a:pt x="1381" y="52"/>
                    <a:pt x="1312" y="44"/>
                  </a:cubicBezTo>
                  <a:cubicBezTo>
                    <a:pt x="1198" y="31"/>
                    <a:pt x="1091" y="0"/>
                    <a:pt x="976" y="12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0583" name="Freeform 7"/>
            <p:cNvSpPr>
              <a:spLocks/>
            </p:cNvSpPr>
            <p:nvPr/>
          </p:nvSpPr>
          <p:spPr bwMode="auto">
            <a:xfrm>
              <a:off x="4800" y="2112"/>
              <a:ext cx="803" cy="928"/>
            </a:xfrm>
            <a:custGeom>
              <a:avLst/>
              <a:gdLst/>
              <a:ahLst/>
              <a:cxnLst>
                <a:cxn ang="0">
                  <a:pos x="569" y="48"/>
                </a:cxn>
                <a:cxn ang="0">
                  <a:pos x="441" y="128"/>
                </a:cxn>
                <a:cxn ang="0">
                  <a:pos x="385" y="184"/>
                </a:cxn>
                <a:cxn ang="0">
                  <a:pos x="257" y="312"/>
                </a:cxn>
                <a:cxn ang="0">
                  <a:pos x="233" y="336"/>
                </a:cxn>
                <a:cxn ang="0">
                  <a:pos x="161" y="392"/>
                </a:cxn>
                <a:cxn ang="0">
                  <a:pos x="145" y="416"/>
                </a:cxn>
                <a:cxn ang="0">
                  <a:pos x="89" y="472"/>
                </a:cxn>
                <a:cxn ang="0">
                  <a:pos x="65" y="496"/>
                </a:cxn>
                <a:cxn ang="0">
                  <a:pos x="25" y="600"/>
                </a:cxn>
                <a:cxn ang="0">
                  <a:pos x="1" y="712"/>
                </a:cxn>
                <a:cxn ang="0">
                  <a:pos x="25" y="928"/>
                </a:cxn>
                <a:cxn ang="0">
                  <a:pos x="377" y="824"/>
                </a:cxn>
                <a:cxn ang="0">
                  <a:pos x="489" y="688"/>
                </a:cxn>
                <a:cxn ang="0">
                  <a:pos x="537" y="608"/>
                </a:cxn>
                <a:cxn ang="0">
                  <a:pos x="625" y="488"/>
                </a:cxn>
                <a:cxn ang="0">
                  <a:pos x="713" y="360"/>
                </a:cxn>
                <a:cxn ang="0">
                  <a:pos x="729" y="312"/>
                </a:cxn>
                <a:cxn ang="0">
                  <a:pos x="785" y="184"/>
                </a:cxn>
                <a:cxn ang="0">
                  <a:pos x="777" y="40"/>
                </a:cxn>
                <a:cxn ang="0">
                  <a:pos x="697" y="8"/>
                </a:cxn>
                <a:cxn ang="0">
                  <a:pos x="673" y="0"/>
                </a:cxn>
                <a:cxn ang="0">
                  <a:pos x="609" y="8"/>
                </a:cxn>
                <a:cxn ang="0">
                  <a:pos x="593" y="32"/>
                </a:cxn>
                <a:cxn ang="0">
                  <a:pos x="569" y="48"/>
                </a:cxn>
              </a:cxnLst>
              <a:rect l="0" t="0" r="r" b="b"/>
              <a:pathLst>
                <a:path w="803" h="928">
                  <a:moveTo>
                    <a:pt x="569" y="48"/>
                  </a:moveTo>
                  <a:cubicBezTo>
                    <a:pt x="522" y="72"/>
                    <a:pt x="481" y="94"/>
                    <a:pt x="441" y="128"/>
                  </a:cubicBezTo>
                  <a:cubicBezTo>
                    <a:pt x="421" y="145"/>
                    <a:pt x="385" y="184"/>
                    <a:pt x="385" y="184"/>
                  </a:cubicBezTo>
                  <a:cubicBezTo>
                    <a:pt x="369" y="249"/>
                    <a:pt x="306" y="271"/>
                    <a:pt x="257" y="312"/>
                  </a:cubicBezTo>
                  <a:cubicBezTo>
                    <a:pt x="248" y="319"/>
                    <a:pt x="242" y="329"/>
                    <a:pt x="233" y="336"/>
                  </a:cubicBezTo>
                  <a:cubicBezTo>
                    <a:pt x="210" y="355"/>
                    <a:pt x="185" y="373"/>
                    <a:pt x="161" y="392"/>
                  </a:cubicBezTo>
                  <a:cubicBezTo>
                    <a:pt x="153" y="398"/>
                    <a:pt x="151" y="409"/>
                    <a:pt x="145" y="416"/>
                  </a:cubicBezTo>
                  <a:cubicBezTo>
                    <a:pt x="127" y="436"/>
                    <a:pt x="108" y="453"/>
                    <a:pt x="89" y="472"/>
                  </a:cubicBezTo>
                  <a:cubicBezTo>
                    <a:pt x="81" y="480"/>
                    <a:pt x="65" y="496"/>
                    <a:pt x="65" y="496"/>
                  </a:cubicBezTo>
                  <a:cubicBezTo>
                    <a:pt x="53" y="532"/>
                    <a:pt x="34" y="563"/>
                    <a:pt x="25" y="600"/>
                  </a:cubicBezTo>
                  <a:cubicBezTo>
                    <a:pt x="16" y="637"/>
                    <a:pt x="10" y="675"/>
                    <a:pt x="1" y="712"/>
                  </a:cubicBezTo>
                  <a:cubicBezTo>
                    <a:pt x="6" y="807"/>
                    <a:pt x="0" y="852"/>
                    <a:pt x="25" y="928"/>
                  </a:cubicBezTo>
                  <a:cubicBezTo>
                    <a:pt x="155" y="921"/>
                    <a:pt x="274" y="912"/>
                    <a:pt x="377" y="824"/>
                  </a:cubicBezTo>
                  <a:cubicBezTo>
                    <a:pt x="423" y="785"/>
                    <a:pt x="440" y="721"/>
                    <a:pt x="489" y="688"/>
                  </a:cubicBezTo>
                  <a:cubicBezTo>
                    <a:pt x="500" y="644"/>
                    <a:pt x="519" y="645"/>
                    <a:pt x="537" y="608"/>
                  </a:cubicBezTo>
                  <a:cubicBezTo>
                    <a:pt x="560" y="561"/>
                    <a:pt x="588" y="525"/>
                    <a:pt x="625" y="488"/>
                  </a:cubicBezTo>
                  <a:cubicBezTo>
                    <a:pt x="641" y="439"/>
                    <a:pt x="685" y="402"/>
                    <a:pt x="713" y="360"/>
                  </a:cubicBezTo>
                  <a:cubicBezTo>
                    <a:pt x="722" y="346"/>
                    <a:pt x="724" y="328"/>
                    <a:pt x="729" y="312"/>
                  </a:cubicBezTo>
                  <a:cubicBezTo>
                    <a:pt x="743" y="269"/>
                    <a:pt x="770" y="228"/>
                    <a:pt x="785" y="184"/>
                  </a:cubicBezTo>
                  <a:cubicBezTo>
                    <a:pt x="792" y="131"/>
                    <a:pt x="803" y="93"/>
                    <a:pt x="777" y="40"/>
                  </a:cubicBezTo>
                  <a:cubicBezTo>
                    <a:pt x="773" y="31"/>
                    <a:pt x="710" y="12"/>
                    <a:pt x="697" y="8"/>
                  </a:cubicBezTo>
                  <a:cubicBezTo>
                    <a:pt x="689" y="5"/>
                    <a:pt x="673" y="0"/>
                    <a:pt x="673" y="0"/>
                  </a:cubicBezTo>
                  <a:cubicBezTo>
                    <a:pt x="652" y="3"/>
                    <a:pt x="629" y="0"/>
                    <a:pt x="609" y="8"/>
                  </a:cubicBezTo>
                  <a:cubicBezTo>
                    <a:pt x="600" y="12"/>
                    <a:pt x="601" y="26"/>
                    <a:pt x="593" y="32"/>
                  </a:cubicBezTo>
                  <a:cubicBezTo>
                    <a:pt x="566" y="53"/>
                    <a:pt x="569" y="28"/>
                    <a:pt x="569" y="4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0584" name="Line 8"/>
            <p:cNvSpPr>
              <a:spLocks noChangeShapeType="1"/>
            </p:cNvSpPr>
            <p:nvPr/>
          </p:nvSpPr>
          <p:spPr bwMode="auto">
            <a:xfrm rot="9654025" flipV="1">
              <a:off x="4176" y="2400"/>
              <a:ext cx="288" cy="96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552" y="2736"/>
              <a:ext cx="192" cy="144"/>
              <a:chOff x="768" y="3072"/>
              <a:chExt cx="192" cy="144"/>
            </a:xfrm>
          </p:grpSpPr>
          <p:sp>
            <p:nvSpPr>
              <p:cNvPr id="280586" name="AutoShape 1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587" name="AutoShape 1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588" name="AutoShape 1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3696" y="2208"/>
              <a:ext cx="528" cy="480"/>
              <a:chOff x="576" y="2880"/>
              <a:chExt cx="528" cy="480"/>
            </a:xfrm>
          </p:grpSpPr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0591" name="AutoShape 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592" name="AutoShape 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593" name="AutoShape 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7" name="Group 18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0595" name="AutoShape 1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596" name="AutoShape 2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597" name="AutoShape 2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0599" name="AutoShape 2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00" name="AutoShape 2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01" name="AutoShape 2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0603" name="AutoShape 2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04" name="AutoShape 2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05" name="AutoShape 2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0" name="Group 30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0607" name="AutoShape 3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08" name="AutoShape 3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09" name="AutoShape 3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1" name="Group 34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0611" name="AutoShape 3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12" name="AutoShape 3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13" name="AutoShape 3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2" name="Group 38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0615" name="AutoShape 3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16" name="AutoShape 4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17" name="AutoShape 4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13" name="Group 42"/>
            <p:cNvGrpSpPr>
              <a:grpSpLocks/>
            </p:cNvGrpSpPr>
            <p:nvPr/>
          </p:nvGrpSpPr>
          <p:grpSpPr bwMode="auto">
            <a:xfrm>
              <a:off x="3696" y="2256"/>
              <a:ext cx="192" cy="144"/>
              <a:chOff x="768" y="3072"/>
              <a:chExt cx="192" cy="144"/>
            </a:xfrm>
          </p:grpSpPr>
          <p:sp>
            <p:nvSpPr>
              <p:cNvPr id="280619" name="AutoShape 43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620" name="AutoShape 44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621" name="AutoShape 45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" name="Group 46"/>
            <p:cNvGrpSpPr>
              <a:grpSpLocks/>
            </p:cNvGrpSpPr>
            <p:nvPr/>
          </p:nvGrpSpPr>
          <p:grpSpPr bwMode="auto">
            <a:xfrm>
              <a:off x="4992" y="1824"/>
              <a:ext cx="192" cy="144"/>
              <a:chOff x="768" y="3072"/>
              <a:chExt cx="192" cy="144"/>
            </a:xfrm>
          </p:grpSpPr>
          <p:sp>
            <p:nvSpPr>
              <p:cNvPr id="280623" name="AutoShape 4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624" name="AutoShape 4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625" name="AutoShape 4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5" name="Group 50"/>
            <p:cNvGrpSpPr>
              <a:grpSpLocks/>
            </p:cNvGrpSpPr>
            <p:nvPr/>
          </p:nvGrpSpPr>
          <p:grpSpPr bwMode="auto">
            <a:xfrm rot="-5665660">
              <a:off x="4776" y="2136"/>
              <a:ext cx="528" cy="480"/>
              <a:chOff x="1296" y="2928"/>
              <a:chExt cx="528" cy="480"/>
            </a:xfrm>
          </p:grpSpPr>
          <p:grpSp>
            <p:nvGrpSpPr>
              <p:cNvPr id="16" name="Group 51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0628" name="AutoShape 5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29" name="AutoShape 5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30" name="AutoShape 5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7" name="Group 55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0632" name="AutoShape 5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33" name="AutoShape 5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34" name="AutoShape 5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8" name="Group 59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0636" name="AutoShape 6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37" name="AutoShape 6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38" name="AutoShape 6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9" name="Group 63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0640" name="AutoShape 6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41" name="AutoShape 6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42" name="AutoShape 6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0" name="Group 67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0644" name="AutoShape 6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45" name="AutoShape 6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46" name="AutoShape 7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1" name="Group 71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0648" name="AutoShape 7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49" name="AutoShape 7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50" name="AutoShape 7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2" name="Group 75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0652" name="AutoShape 7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53" name="AutoShape 7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54" name="AutoShape 7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3" name="Group 79"/>
            <p:cNvGrpSpPr>
              <a:grpSpLocks/>
            </p:cNvGrpSpPr>
            <p:nvPr/>
          </p:nvGrpSpPr>
          <p:grpSpPr bwMode="auto">
            <a:xfrm>
              <a:off x="3648" y="2832"/>
              <a:ext cx="192" cy="144"/>
              <a:chOff x="768" y="3072"/>
              <a:chExt cx="192" cy="144"/>
            </a:xfrm>
          </p:grpSpPr>
          <p:sp>
            <p:nvSpPr>
              <p:cNvPr id="280656" name="AutoShape 8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657" name="AutoShape 8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0658" name="AutoShape 8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4" name="Group 83"/>
            <p:cNvGrpSpPr>
              <a:grpSpLocks/>
            </p:cNvGrpSpPr>
            <p:nvPr/>
          </p:nvGrpSpPr>
          <p:grpSpPr bwMode="auto">
            <a:xfrm rot="2113300">
              <a:off x="4608" y="1728"/>
              <a:ext cx="457" cy="505"/>
              <a:chOff x="1021" y="3059"/>
              <a:chExt cx="457" cy="505"/>
            </a:xfrm>
          </p:grpSpPr>
          <p:grpSp>
            <p:nvGrpSpPr>
              <p:cNvPr id="25" name="Group 84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0661" name="AutoShape 8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62" name="AutoShape 8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63" name="AutoShape 8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Group 88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0665" name="AutoShape 8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66" name="AutoShape 9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67" name="AutoShape 9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Group 92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0669" name="AutoShape 9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70" name="AutoShape 9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71" name="AutoShape 9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" name="Group 96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0673" name="AutoShape 9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74" name="AutoShape 9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75" name="AutoShape 9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0676" name="Text Box 100"/>
            <p:cNvSpPr txBox="1">
              <a:spLocks noChangeArrowheads="1"/>
            </p:cNvSpPr>
            <p:nvPr/>
          </p:nvSpPr>
          <p:spPr bwMode="auto">
            <a:xfrm>
              <a:off x="4320" y="216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400" b="1" baseline="-2500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1</a:t>
              </a:r>
              <a:endParaRPr lang="en-US" sz="2400" b="1" baseline="-250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  <p:grpSp>
          <p:nvGrpSpPr>
            <p:cNvPr id="29" name="Group 101"/>
            <p:cNvGrpSpPr>
              <a:grpSpLocks/>
            </p:cNvGrpSpPr>
            <p:nvPr/>
          </p:nvGrpSpPr>
          <p:grpSpPr bwMode="auto">
            <a:xfrm rot="3207860">
              <a:off x="4008" y="1752"/>
              <a:ext cx="457" cy="505"/>
              <a:chOff x="1021" y="3059"/>
              <a:chExt cx="457" cy="505"/>
            </a:xfrm>
          </p:grpSpPr>
          <p:grpSp>
            <p:nvGrpSpPr>
              <p:cNvPr id="30" name="Group 102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0679" name="AutoShape 10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80" name="AutoShape 10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81" name="AutoShape 10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31" name="Group 106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0683" name="AutoShape 10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84" name="AutoShape 10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85" name="AutoShape 10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0672" name="Group 110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0687" name="AutoShape 11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88" name="AutoShape 11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89" name="AutoShape 11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0677" name="Group 114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0691" name="AutoShape 1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92" name="AutoShape 1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0693" name="AutoShape 1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0701" name="Text Box 125"/>
            <p:cNvSpPr txBox="1">
              <a:spLocks noChangeArrowheads="1"/>
            </p:cNvSpPr>
            <p:nvPr/>
          </p:nvSpPr>
          <p:spPr bwMode="auto">
            <a:xfrm>
              <a:off x="4128" y="1488"/>
              <a:ext cx="9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0702" name="Text Box 126"/>
            <p:cNvSpPr txBox="1">
              <a:spLocks noChangeArrowheads="1"/>
            </p:cNvSpPr>
            <p:nvPr/>
          </p:nvSpPr>
          <p:spPr bwMode="auto">
            <a:xfrm>
              <a:off x="3456" y="2448"/>
              <a:ext cx="59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0703" name="Text Box 127"/>
            <p:cNvSpPr txBox="1">
              <a:spLocks noChangeArrowheads="1"/>
            </p:cNvSpPr>
            <p:nvPr/>
          </p:nvSpPr>
          <p:spPr bwMode="auto">
            <a:xfrm>
              <a:off x="4896" y="2448"/>
              <a:ext cx="59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</p:grp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  <a:noFill/>
          <a:ln/>
        </p:spPr>
        <p:txBody>
          <a:bodyPr lIns="90488" tIns="44450" rIns="90488" bIns="44450" anchorCtr="0">
            <a:normAutofit fontScale="90000"/>
          </a:bodyPr>
          <a:lstStyle/>
          <a:p>
            <a:pPr algn="ctr"/>
            <a:r>
              <a:rPr lang="en-US" sz="3600" dirty="0"/>
              <a:t>CONVENTIONAL LOW-COPPER ALLOYS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7772400" cy="4114800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Gamma 2 (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b="1" baseline="-2500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800"/>
              <a:t>) = Sn</a:t>
            </a:r>
            <a:r>
              <a:rPr lang="en-US" sz="2800" baseline="-25000"/>
              <a:t>8</a:t>
            </a:r>
            <a:r>
              <a:rPr lang="en-US" sz="2800"/>
              <a:t>Hg</a:t>
            </a:r>
          </a:p>
          <a:p>
            <a:pPr lvl="1">
              <a:buSzPct val="75000"/>
            </a:pPr>
            <a:r>
              <a:rPr lang="en-US" sz="2400"/>
              <a:t>weakest and softest phase</a:t>
            </a:r>
          </a:p>
          <a:p>
            <a:pPr lvl="1">
              <a:buSzPct val="75000"/>
            </a:pPr>
            <a:r>
              <a:rPr lang="en-US" sz="2400"/>
              <a:t>corrodes fast, voids form</a:t>
            </a:r>
          </a:p>
          <a:p>
            <a:pPr lvl="1">
              <a:buSzPct val="75000"/>
            </a:pPr>
            <a:r>
              <a:rPr lang="en-US" sz="2400"/>
              <a:t>corrosion yields Hg which </a:t>
            </a:r>
            <a:br>
              <a:rPr lang="en-US" sz="2400"/>
            </a:br>
            <a:r>
              <a:rPr lang="en-US" sz="2400"/>
              <a:t>reacts with more gamma </a:t>
            </a:r>
            <a:r>
              <a:rPr lang="en-US" sz="2000"/>
              <a:t>(</a:t>
            </a:r>
            <a:r>
              <a:rPr lang="en-US" sz="24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000"/>
              <a:t>)</a:t>
            </a:r>
            <a:r>
              <a:rPr lang="en-US" sz="1800"/>
              <a:t> </a:t>
            </a:r>
            <a:endParaRPr lang="en-US" sz="2400"/>
          </a:p>
          <a:p>
            <a:pPr lvl="1">
              <a:buSzPct val="75000"/>
            </a:pPr>
            <a:r>
              <a:rPr lang="en-US" sz="2400"/>
              <a:t>10% of volume</a:t>
            </a:r>
          </a:p>
          <a:p>
            <a:pPr lvl="1">
              <a:buSzPct val="75000"/>
            </a:pPr>
            <a:r>
              <a:rPr lang="en-US" sz="2400"/>
              <a:t>volume decreases with time </a:t>
            </a:r>
            <a:br>
              <a:rPr lang="en-US" sz="2400"/>
            </a:br>
            <a:r>
              <a:rPr lang="en-US" sz="2400"/>
              <a:t>due to corrosion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5334000"/>
            <a:ext cx="8001000" cy="1371600"/>
            <a:chOff x="720" y="3360"/>
            <a:chExt cx="5040" cy="864"/>
          </a:xfrm>
        </p:grpSpPr>
        <p:sp>
          <p:nvSpPr>
            <p:cNvPr id="282629" name="Rectangle 5"/>
            <p:cNvSpPr>
              <a:spLocks noChangeArrowheads="1"/>
            </p:cNvSpPr>
            <p:nvPr/>
          </p:nvSpPr>
          <p:spPr bwMode="auto">
            <a:xfrm>
              <a:off x="720" y="3360"/>
              <a:ext cx="4549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Hg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>
                  <a:latin typeface="Symbol" pitchFamily="18" charset="2"/>
                </a:rPr>
                <a:t>Þ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Ag</a:t>
              </a:r>
              <a:r>
                <a:rPr lang="en-US" sz="2800" b="1" baseline="-25000" dirty="0"/>
                <a:t>2</a:t>
              </a:r>
              <a:r>
                <a:rPr lang="en-US" sz="2800" b="1" dirty="0"/>
                <a:t>Hg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 + Sn</a:t>
              </a:r>
              <a:r>
                <a:rPr lang="en-US" sz="2800" b="1" baseline="-25000" dirty="0"/>
                <a:t>8</a:t>
              </a:r>
              <a:r>
                <a:rPr lang="en-US" sz="2800" b="1" dirty="0"/>
                <a:t>Hg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282630" name="Text Box 6"/>
            <p:cNvSpPr txBox="1">
              <a:spLocks noChangeArrowheads="1"/>
            </p:cNvSpPr>
            <p:nvPr/>
          </p:nvSpPr>
          <p:spPr bwMode="auto">
            <a:xfrm>
              <a:off x="3408" y="4032"/>
              <a:ext cx="2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/>
                <a:t>Phillip’s Science of Dental Materials 2003</a:t>
              </a:r>
            </a:p>
          </p:txBody>
        </p:sp>
        <p:sp>
          <p:nvSpPr>
            <p:cNvPr id="282631" name="Rectangle 7"/>
            <p:cNvSpPr>
              <a:spLocks noChangeArrowheads="1"/>
            </p:cNvSpPr>
            <p:nvPr/>
          </p:nvSpPr>
          <p:spPr bwMode="auto">
            <a:xfrm>
              <a:off x="960" y="3552"/>
              <a:ext cx="22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82632" name="Rectangle 8"/>
            <p:cNvSpPr>
              <a:spLocks noChangeArrowheads="1"/>
            </p:cNvSpPr>
            <p:nvPr/>
          </p:nvSpPr>
          <p:spPr bwMode="auto">
            <a:xfrm>
              <a:off x="2496" y="3552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82633" name="Rectangle 9"/>
            <p:cNvSpPr>
              <a:spLocks noChangeArrowheads="1"/>
            </p:cNvSpPr>
            <p:nvPr/>
          </p:nvSpPr>
          <p:spPr bwMode="auto">
            <a:xfrm>
              <a:off x="336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282634" name="Rectangle 10"/>
            <p:cNvSpPr>
              <a:spLocks noChangeArrowheads="1"/>
            </p:cNvSpPr>
            <p:nvPr/>
          </p:nvSpPr>
          <p:spPr bwMode="auto">
            <a:xfrm>
              <a:off x="432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334000" y="1600200"/>
            <a:ext cx="3352800" cy="2971800"/>
            <a:chOff x="3504" y="1008"/>
            <a:chExt cx="2112" cy="1872"/>
          </a:xfrm>
        </p:grpSpPr>
        <p:sp>
          <p:nvSpPr>
            <p:cNvPr id="282636" name="Rectangle 12"/>
            <p:cNvSpPr>
              <a:spLocks noChangeArrowheads="1"/>
            </p:cNvSpPr>
            <p:nvPr/>
          </p:nvSpPr>
          <p:spPr bwMode="auto">
            <a:xfrm>
              <a:off x="3504" y="1008"/>
              <a:ext cx="2112" cy="187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2637" name="Freeform 13"/>
            <p:cNvSpPr>
              <a:spLocks/>
            </p:cNvSpPr>
            <p:nvPr/>
          </p:nvSpPr>
          <p:spPr bwMode="auto">
            <a:xfrm>
              <a:off x="3504" y="2064"/>
              <a:ext cx="662" cy="730"/>
            </a:xfrm>
            <a:custGeom>
              <a:avLst/>
              <a:gdLst/>
              <a:ahLst/>
              <a:cxnLst>
                <a:cxn ang="0">
                  <a:pos x="467" y="208"/>
                </a:cxn>
                <a:cxn ang="0">
                  <a:pos x="315" y="120"/>
                </a:cxn>
                <a:cxn ang="0">
                  <a:pos x="219" y="16"/>
                </a:cxn>
                <a:cxn ang="0">
                  <a:pos x="179" y="0"/>
                </a:cxn>
                <a:cxn ang="0">
                  <a:pos x="67" y="32"/>
                </a:cxn>
                <a:cxn ang="0">
                  <a:pos x="195" y="480"/>
                </a:cxn>
                <a:cxn ang="0">
                  <a:pos x="339" y="632"/>
                </a:cxn>
                <a:cxn ang="0">
                  <a:pos x="379" y="688"/>
                </a:cxn>
                <a:cxn ang="0">
                  <a:pos x="499" y="728"/>
                </a:cxn>
                <a:cxn ang="0">
                  <a:pos x="659" y="720"/>
                </a:cxn>
                <a:cxn ang="0">
                  <a:pos x="675" y="696"/>
                </a:cxn>
                <a:cxn ang="0">
                  <a:pos x="667" y="528"/>
                </a:cxn>
                <a:cxn ang="0">
                  <a:pos x="571" y="312"/>
                </a:cxn>
                <a:cxn ang="0">
                  <a:pos x="563" y="288"/>
                </a:cxn>
                <a:cxn ang="0">
                  <a:pos x="515" y="256"/>
                </a:cxn>
                <a:cxn ang="0">
                  <a:pos x="467" y="208"/>
                </a:cxn>
              </a:cxnLst>
              <a:rect l="0" t="0" r="r" b="b"/>
              <a:pathLst>
                <a:path w="677" h="730">
                  <a:moveTo>
                    <a:pt x="467" y="208"/>
                  </a:moveTo>
                  <a:cubicBezTo>
                    <a:pt x="419" y="160"/>
                    <a:pt x="382" y="133"/>
                    <a:pt x="315" y="120"/>
                  </a:cubicBezTo>
                  <a:cubicBezTo>
                    <a:pt x="262" y="93"/>
                    <a:pt x="253" y="70"/>
                    <a:pt x="219" y="16"/>
                  </a:cubicBezTo>
                  <a:cubicBezTo>
                    <a:pt x="211" y="4"/>
                    <a:pt x="192" y="5"/>
                    <a:pt x="179" y="0"/>
                  </a:cubicBezTo>
                  <a:cubicBezTo>
                    <a:pt x="128" y="6"/>
                    <a:pt x="107" y="5"/>
                    <a:pt x="67" y="32"/>
                  </a:cubicBezTo>
                  <a:cubicBezTo>
                    <a:pt x="11" y="201"/>
                    <a:pt x="0" y="431"/>
                    <a:pt x="195" y="480"/>
                  </a:cubicBezTo>
                  <a:cubicBezTo>
                    <a:pt x="251" y="517"/>
                    <a:pt x="296" y="580"/>
                    <a:pt x="339" y="632"/>
                  </a:cubicBezTo>
                  <a:cubicBezTo>
                    <a:pt x="362" y="659"/>
                    <a:pt x="350" y="659"/>
                    <a:pt x="379" y="688"/>
                  </a:cubicBezTo>
                  <a:cubicBezTo>
                    <a:pt x="409" y="718"/>
                    <a:pt x="461" y="715"/>
                    <a:pt x="499" y="728"/>
                  </a:cubicBezTo>
                  <a:cubicBezTo>
                    <a:pt x="552" y="725"/>
                    <a:pt x="606" y="730"/>
                    <a:pt x="659" y="720"/>
                  </a:cubicBezTo>
                  <a:cubicBezTo>
                    <a:pt x="668" y="718"/>
                    <a:pt x="675" y="706"/>
                    <a:pt x="675" y="696"/>
                  </a:cubicBezTo>
                  <a:cubicBezTo>
                    <a:pt x="677" y="640"/>
                    <a:pt x="671" y="584"/>
                    <a:pt x="667" y="528"/>
                  </a:cubicBezTo>
                  <a:cubicBezTo>
                    <a:pt x="661" y="454"/>
                    <a:pt x="623" y="364"/>
                    <a:pt x="571" y="312"/>
                  </a:cubicBezTo>
                  <a:cubicBezTo>
                    <a:pt x="568" y="304"/>
                    <a:pt x="569" y="294"/>
                    <a:pt x="563" y="288"/>
                  </a:cubicBezTo>
                  <a:cubicBezTo>
                    <a:pt x="549" y="274"/>
                    <a:pt x="515" y="256"/>
                    <a:pt x="515" y="256"/>
                  </a:cubicBezTo>
                  <a:cubicBezTo>
                    <a:pt x="500" y="233"/>
                    <a:pt x="485" y="226"/>
                    <a:pt x="467" y="20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2638" name="Freeform 14"/>
            <p:cNvSpPr>
              <a:spLocks/>
            </p:cNvSpPr>
            <p:nvPr/>
          </p:nvSpPr>
          <p:spPr bwMode="auto">
            <a:xfrm>
              <a:off x="3692" y="1008"/>
              <a:ext cx="1828" cy="796"/>
            </a:xfrm>
            <a:custGeom>
              <a:avLst/>
              <a:gdLst/>
              <a:ahLst/>
              <a:cxnLst>
                <a:cxn ang="0">
                  <a:pos x="976" y="12"/>
                </a:cxn>
                <a:cxn ang="0">
                  <a:pos x="664" y="20"/>
                </a:cxn>
                <a:cxn ang="0">
                  <a:pos x="360" y="52"/>
                </a:cxn>
                <a:cxn ang="0">
                  <a:pos x="160" y="92"/>
                </a:cxn>
                <a:cxn ang="0">
                  <a:pos x="64" y="140"/>
                </a:cxn>
                <a:cxn ang="0">
                  <a:pos x="24" y="188"/>
                </a:cxn>
                <a:cxn ang="0">
                  <a:pos x="8" y="236"/>
                </a:cxn>
                <a:cxn ang="0">
                  <a:pos x="0" y="260"/>
                </a:cxn>
                <a:cxn ang="0">
                  <a:pos x="16" y="420"/>
                </a:cxn>
                <a:cxn ang="0">
                  <a:pos x="248" y="700"/>
                </a:cxn>
                <a:cxn ang="0">
                  <a:pos x="392" y="716"/>
                </a:cxn>
                <a:cxn ang="0">
                  <a:pos x="648" y="796"/>
                </a:cxn>
                <a:cxn ang="0">
                  <a:pos x="968" y="788"/>
                </a:cxn>
                <a:cxn ang="0">
                  <a:pos x="1272" y="724"/>
                </a:cxn>
                <a:cxn ang="0">
                  <a:pos x="1416" y="660"/>
                </a:cxn>
                <a:cxn ang="0">
                  <a:pos x="1464" y="644"/>
                </a:cxn>
                <a:cxn ang="0">
                  <a:pos x="1552" y="596"/>
                </a:cxn>
                <a:cxn ang="0">
                  <a:pos x="1720" y="532"/>
                </a:cxn>
                <a:cxn ang="0">
                  <a:pos x="1856" y="372"/>
                </a:cxn>
                <a:cxn ang="0">
                  <a:pos x="1816" y="116"/>
                </a:cxn>
                <a:cxn ang="0">
                  <a:pos x="1736" y="92"/>
                </a:cxn>
                <a:cxn ang="0">
                  <a:pos x="1536" y="60"/>
                </a:cxn>
                <a:cxn ang="0">
                  <a:pos x="1312" y="44"/>
                </a:cxn>
                <a:cxn ang="0">
                  <a:pos x="976" y="12"/>
                </a:cxn>
              </a:cxnLst>
              <a:rect l="0" t="0" r="r" b="b"/>
              <a:pathLst>
                <a:path w="1870" h="796">
                  <a:moveTo>
                    <a:pt x="976" y="12"/>
                  </a:moveTo>
                  <a:cubicBezTo>
                    <a:pt x="872" y="15"/>
                    <a:pt x="768" y="15"/>
                    <a:pt x="664" y="20"/>
                  </a:cubicBezTo>
                  <a:cubicBezTo>
                    <a:pt x="563" y="25"/>
                    <a:pt x="462" y="47"/>
                    <a:pt x="360" y="52"/>
                  </a:cubicBezTo>
                  <a:cubicBezTo>
                    <a:pt x="295" y="74"/>
                    <a:pt x="225" y="70"/>
                    <a:pt x="160" y="92"/>
                  </a:cubicBezTo>
                  <a:cubicBezTo>
                    <a:pt x="123" y="104"/>
                    <a:pt x="100" y="128"/>
                    <a:pt x="64" y="140"/>
                  </a:cubicBezTo>
                  <a:cubicBezTo>
                    <a:pt x="52" y="157"/>
                    <a:pt x="34" y="170"/>
                    <a:pt x="24" y="188"/>
                  </a:cubicBezTo>
                  <a:cubicBezTo>
                    <a:pt x="16" y="203"/>
                    <a:pt x="13" y="220"/>
                    <a:pt x="8" y="236"/>
                  </a:cubicBezTo>
                  <a:cubicBezTo>
                    <a:pt x="5" y="244"/>
                    <a:pt x="0" y="260"/>
                    <a:pt x="0" y="260"/>
                  </a:cubicBezTo>
                  <a:cubicBezTo>
                    <a:pt x="4" y="316"/>
                    <a:pt x="4" y="366"/>
                    <a:pt x="16" y="420"/>
                  </a:cubicBezTo>
                  <a:cubicBezTo>
                    <a:pt x="35" y="505"/>
                    <a:pt x="170" y="661"/>
                    <a:pt x="248" y="700"/>
                  </a:cubicBezTo>
                  <a:cubicBezTo>
                    <a:pt x="291" y="722"/>
                    <a:pt x="344" y="713"/>
                    <a:pt x="392" y="716"/>
                  </a:cubicBezTo>
                  <a:cubicBezTo>
                    <a:pt x="478" y="733"/>
                    <a:pt x="561" y="774"/>
                    <a:pt x="648" y="796"/>
                  </a:cubicBezTo>
                  <a:cubicBezTo>
                    <a:pt x="755" y="793"/>
                    <a:pt x="861" y="792"/>
                    <a:pt x="968" y="788"/>
                  </a:cubicBezTo>
                  <a:cubicBezTo>
                    <a:pt x="1070" y="784"/>
                    <a:pt x="1171" y="738"/>
                    <a:pt x="1272" y="724"/>
                  </a:cubicBezTo>
                  <a:cubicBezTo>
                    <a:pt x="1319" y="700"/>
                    <a:pt x="1367" y="680"/>
                    <a:pt x="1416" y="660"/>
                  </a:cubicBezTo>
                  <a:cubicBezTo>
                    <a:pt x="1432" y="654"/>
                    <a:pt x="1450" y="653"/>
                    <a:pt x="1464" y="644"/>
                  </a:cubicBezTo>
                  <a:cubicBezTo>
                    <a:pt x="1503" y="618"/>
                    <a:pt x="1510" y="609"/>
                    <a:pt x="1552" y="596"/>
                  </a:cubicBezTo>
                  <a:cubicBezTo>
                    <a:pt x="1608" y="579"/>
                    <a:pt x="1673" y="572"/>
                    <a:pt x="1720" y="532"/>
                  </a:cubicBezTo>
                  <a:cubicBezTo>
                    <a:pt x="1783" y="478"/>
                    <a:pt x="1811" y="439"/>
                    <a:pt x="1856" y="372"/>
                  </a:cubicBezTo>
                  <a:cubicBezTo>
                    <a:pt x="1854" y="336"/>
                    <a:pt x="1870" y="170"/>
                    <a:pt x="1816" y="116"/>
                  </a:cubicBezTo>
                  <a:cubicBezTo>
                    <a:pt x="1791" y="91"/>
                    <a:pt x="1772" y="98"/>
                    <a:pt x="1736" y="92"/>
                  </a:cubicBezTo>
                  <a:cubicBezTo>
                    <a:pt x="1665" y="80"/>
                    <a:pt x="1609" y="65"/>
                    <a:pt x="1536" y="60"/>
                  </a:cubicBezTo>
                  <a:cubicBezTo>
                    <a:pt x="1469" y="55"/>
                    <a:pt x="1381" y="52"/>
                    <a:pt x="1312" y="44"/>
                  </a:cubicBezTo>
                  <a:cubicBezTo>
                    <a:pt x="1198" y="31"/>
                    <a:pt x="1091" y="0"/>
                    <a:pt x="976" y="12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2639" name="Freeform 15"/>
            <p:cNvSpPr>
              <a:spLocks/>
            </p:cNvSpPr>
            <p:nvPr/>
          </p:nvSpPr>
          <p:spPr bwMode="auto">
            <a:xfrm>
              <a:off x="4818" y="1920"/>
              <a:ext cx="785" cy="928"/>
            </a:xfrm>
            <a:custGeom>
              <a:avLst/>
              <a:gdLst/>
              <a:ahLst/>
              <a:cxnLst>
                <a:cxn ang="0">
                  <a:pos x="569" y="48"/>
                </a:cxn>
                <a:cxn ang="0">
                  <a:pos x="441" y="128"/>
                </a:cxn>
                <a:cxn ang="0">
                  <a:pos x="385" y="184"/>
                </a:cxn>
                <a:cxn ang="0">
                  <a:pos x="257" y="312"/>
                </a:cxn>
                <a:cxn ang="0">
                  <a:pos x="233" y="336"/>
                </a:cxn>
                <a:cxn ang="0">
                  <a:pos x="161" y="392"/>
                </a:cxn>
                <a:cxn ang="0">
                  <a:pos x="145" y="416"/>
                </a:cxn>
                <a:cxn ang="0">
                  <a:pos x="89" y="472"/>
                </a:cxn>
                <a:cxn ang="0">
                  <a:pos x="65" y="496"/>
                </a:cxn>
                <a:cxn ang="0">
                  <a:pos x="25" y="600"/>
                </a:cxn>
                <a:cxn ang="0">
                  <a:pos x="1" y="712"/>
                </a:cxn>
                <a:cxn ang="0">
                  <a:pos x="25" y="928"/>
                </a:cxn>
                <a:cxn ang="0">
                  <a:pos x="377" y="824"/>
                </a:cxn>
                <a:cxn ang="0">
                  <a:pos x="489" y="688"/>
                </a:cxn>
                <a:cxn ang="0">
                  <a:pos x="537" y="608"/>
                </a:cxn>
                <a:cxn ang="0">
                  <a:pos x="625" y="488"/>
                </a:cxn>
                <a:cxn ang="0">
                  <a:pos x="713" y="360"/>
                </a:cxn>
                <a:cxn ang="0">
                  <a:pos x="729" y="312"/>
                </a:cxn>
                <a:cxn ang="0">
                  <a:pos x="785" y="184"/>
                </a:cxn>
                <a:cxn ang="0">
                  <a:pos x="777" y="40"/>
                </a:cxn>
                <a:cxn ang="0">
                  <a:pos x="697" y="8"/>
                </a:cxn>
                <a:cxn ang="0">
                  <a:pos x="673" y="0"/>
                </a:cxn>
                <a:cxn ang="0">
                  <a:pos x="609" y="8"/>
                </a:cxn>
                <a:cxn ang="0">
                  <a:pos x="593" y="32"/>
                </a:cxn>
                <a:cxn ang="0">
                  <a:pos x="569" y="48"/>
                </a:cxn>
              </a:cxnLst>
              <a:rect l="0" t="0" r="r" b="b"/>
              <a:pathLst>
                <a:path w="803" h="928">
                  <a:moveTo>
                    <a:pt x="569" y="48"/>
                  </a:moveTo>
                  <a:cubicBezTo>
                    <a:pt x="522" y="72"/>
                    <a:pt x="481" y="94"/>
                    <a:pt x="441" y="128"/>
                  </a:cubicBezTo>
                  <a:cubicBezTo>
                    <a:pt x="421" y="145"/>
                    <a:pt x="385" y="184"/>
                    <a:pt x="385" y="184"/>
                  </a:cubicBezTo>
                  <a:cubicBezTo>
                    <a:pt x="369" y="249"/>
                    <a:pt x="306" y="271"/>
                    <a:pt x="257" y="312"/>
                  </a:cubicBezTo>
                  <a:cubicBezTo>
                    <a:pt x="248" y="319"/>
                    <a:pt x="242" y="329"/>
                    <a:pt x="233" y="336"/>
                  </a:cubicBezTo>
                  <a:cubicBezTo>
                    <a:pt x="210" y="355"/>
                    <a:pt x="185" y="373"/>
                    <a:pt x="161" y="392"/>
                  </a:cubicBezTo>
                  <a:cubicBezTo>
                    <a:pt x="153" y="398"/>
                    <a:pt x="151" y="409"/>
                    <a:pt x="145" y="416"/>
                  </a:cubicBezTo>
                  <a:cubicBezTo>
                    <a:pt x="127" y="436"/>
                    <a:pt x="108" y="453"/>
                    <a:pt x="89" y="472"/>
                  </a:cubicBezTo>
                  <a:cubicBezTo>
                    <a:pt x="81" y="480"/>
                    <a:pt x="65" y="496"/>
                    <a:pt x="65" y="496"/>
                  </a:cubicBezTo>
                  <a:cubicBezTo>
                    <a:pt x="53" y="532"/>
                    <a:pt x="34" y="563"/>
                    <a:pt x="25" y="600"/>
                  </a:cubicBezTo>
                  <a:cubicBezTo>
                    <a:pt x="16" y="637"/>
                    <a:pt x="10" y="675"/>
                    <a:pt x="1" y="712"/>
                  </a:cubicBezTo>
                  <a:cubicBezTo>
                    <a:pt x="6" y="807"/>
                    <a:pt x="0" y="852"/>
                    <a:pt x="25" y="928"/>
                  </a:cubicBezTo>
                  <a:cubicBezTo>
                    <a:pt x="155" y="921"/>
                    <a:pt x="274" y="912"/>
                    <a:pt x="377" y="824"/>
                  </a:cubicBezTo>
                  <a:cubicBezTo>
                    <a:pt x="423" y="785"/>
                    <a:pt x="440" y="721"/>
                    <a:pt x="489" y="688"/>
                  </a:cubicBezTo>
                  <a:cubicBezTo>
                    <a:pt x="500" y="644"/>
                    <a:pt x="519" y="645"/>
                    <a:pt x="537" y="608"/>
                  </a:cubicBezTo>
                  <a:cubicBezTo>
                    <a:pt x="560" y="561"/>
                    <a:pt x="588" y="525"/>
                    <a:pt x="625" y="488"/>
                  </a:cubicBezTo>
                  <a:cubicBezTo>
                    <a:pt x="641" y="439"/>
                    <a:pt x="685" y="402"/>
                    <a:pt x="713" y="360"/>
                  </a:cubicBezTo>
                  <a:cubicBezTo>
                    <a:pt x="722" y="346"/>
                    <a:pt x="724" y="328"/>
                    <a:pt x="729" y="312"/>
                  </a:cubicBezTo>
                  <a:cubicBezTo>
                    <a:pt x="743" y="269"/>
                    <a:pt x="770" y="228"/>
                    <a:pt x="785" y="184"/>
                  </a:cubicBezTo>
                  <a:cubicBezTo>
                    <a:pt x="792" y="131"/>
                    <a:pt x="803" y="93"/>
                    <a:pt x="777" y="40"/>
                  </a:cubicBezTo>
                  <a:cubicBezTo>
                    <a:pt x="773" y="31"/>
                    <a:pt x="710" y="12"/>
                    <a:pt x="697" y="8"/>
                  </a:cubicBezTo>
                  <a:cubicBezTo>
                    <a:pt x="689" y="5"/>
                    <a:pt x="673" y="0"/>
                    <a:pt x="673" y="0"/>
                  </a:cubicBezTo>
                  <a:cubicBezTo>
                    <a:pt x="652" y="3"/>
                    <a:pt x="629" y="0"/>
                    <a:pt x="609" y="8"/>
                  </a:cubicBezTo>
                  <a:cubicBezTo>
                    <a:pt x="600" y="12"/>
                    <a:pt x="601" y="26"/>
                    <a:pt x="593" y="32"/>
                  </a:cubicBezTo>
                  <a:cubicBezTo>
                    <a:pt x="566" y="53"/>
                    <a:pt x="569" y="28"/>
                    <a:pt x="569" y="4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598" y="2544"/>
              <a:ext cx="188" cy="144"/>
              <a:chOff x="768" y="3072"/>
              <a:chExt cx="192" cy="144"/>
            </a:xfrm>
          </p:grpSpPr>
          <p:sp>
            <p:nvSpPr>
              <p:cNvPr id="282641" name="AutoShape 1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642" name="AutoShape 1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643" name="AutoShape 1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739" y="2016"/>
              <a:ext cx="516" cy="480"/>
              <a:chOff x="576" y="2880"/>
              <a:chExt cx="528" cy="480"/>
            </a:xfrm>
          </p:grpSpPr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2646" name="AutoShape 2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47" name="AutoShape 2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48" name="AutoShape 2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2650" name="AutoShape 2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51" name="AutoShape 2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52" name="AutoShape 2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8" name="Group 29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2654" name="AutoShape 3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55" name="AutoShape 3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56" name="AutoShape 3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9" name="Group 33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2658" name="AutoShape 3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59" name="AutoShape 3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60" name="AutoShape 3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0" name="Group 37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2662" name="AutoShape 3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63" name="AutoShape 3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64" name="AutoShape 4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1" name="Group 41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2666" name="AutoShape 4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67" name="AutoShape 4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68" name="AutoShape 4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2" name="Group 45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2670" name="AutoShape 4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71" name="AutoShape 4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72" name="AutoShape 4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13" name="Group 49"/>
            <p:cNvGrpSpPr>
              <a:grpSpLocks/>
            </p:cNvGrpSpPr>
            <p:nvPr/>
          </p:nvGrpSpPr>
          <p:grpSpPr bwMode="auto">
            <a:xfrm>
              <a:off x="3739" y="2064"/>
              <a:ext cx="187" cy="144"/>
              <a:chOff x="768" y="3072"/>
              <a:chExt cx="192" cy="144"/>
            </a:xfrm>
          </p:grpSpPr>
          <p:sp>
            <p:nvSpPr>
              <p:cNvPr id="282674" name="AutoShape 5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675" name="AutoShape 5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676" name="AutoShape 5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" name="Group 53"/>
            <p:cNvGrpSpPr>
              <a:grpSpLocks/>
            </p:cNvGrpSpPr>
            <p:nvPr/>
          </p:nvGrpSpPr>
          <p:grpSpPr bwMode="auto">
            <a:xfrm>
              <a:off x="5006" y="1632"/>
              <a:ext cx="188" cy="144"/>
              <a:chOff x="768" y="3072"/>
              <a:chExt cx="192" cy="144"/>
            </a:xfrm>
          </p:grpSpPr>
          <p:sp>
            <p:nvSpPr>
              <p:cNvPr id="282678" name="AutoShape 5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679" name="AutoShape 55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680" name="AutoShape 56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5" name="Group 57"/>
            <p:cNvGrpSpPr>
              <a:grpSpLocks/>
            </p:cNvGrpSpPr>
            <p:nvPr/>
          </p:nvGrpSpPr>
          <p:grpSpPr bwMode="auto">
            <a:xfrm rot="-5665660">
              <a:off x="4789" y="1949"/>
              <a:ext cx="528" cy="469"/>
              <a:chOff x="1296" y="2928"/>
              <a:chExt cx="528" cy="480"/>
            </a:xfrm>
          </p:grpSpPr>
          <p:grpSp>
            <p:nvGrpSpPr>
              <p:cNvPr id="16" name="Group 58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2683" name="AutoShape 5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84" name="AutoShape 6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85" name="AutoShape 6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7" name="Group 62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2687" name="AutoShape 6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88" name="AutoShape 6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89" name="AutoShape 6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8" name="Group 66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2691" name="AutoShape 6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92" name="AutoShape 6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93" name="AutoShape 6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9" name="Group 70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2695" name="AutoShape 7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96" name="AutoShape 7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697" name="AutoShape 7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0" name="Group 74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2699" name="AutoShape 7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00" name="AutoShape 7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01" name="AutoShape 7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1" name="Group 78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2703" name="AutoShape 7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04" name="AutoShape 8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05" name="AutoShape 8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2" name="Group 82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2707" name="AutoShape 8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08" name="AutoShape 8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09" name="AutoShape 8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3" name="Group 86"/>
            <p:cNvGrpSpPr>
              <a:grpSpLocks/>
            </p:cNvGrpSpPr>
            <p:nvPr/>
          </p:nvGrpSpPr>
          <p:grpSpPr bwMode="auto">
            <a:xfrm>
              <a:off x="3692" y="2640"/>
              <a:ext cx="187" cy="144"/>
              <a:chOff x="768" y="3072"/>
              <a:chExt cx="192" cy="144"/>
            </a:xfrm>
          </p:grpSpPr>
          <p:sp>
            <p:nvSpPr>
              <p:cNvPr id="282711" name="AutoShape 8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712" name="AutoShape 8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2713" name="AutoShape 8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4" name="Group 90"/>
            <p:cNvGrpSpPr>
              <a:grpSpLocks/>
            </p:cNvGrpSpPr>
            <p:nvPr/>
          </p:nvGrpSpPr>
          <p:grpSpPr bwMode="auto">
            <a:xfrm rot="2113300">
              <a:off x="4630" y="1536"/>
              <a:ext cx="447" cy="505"/>
              <a:chOff x="1021" y="3059"/>
              <a:chExt cx="457" cy="505"/>
            </a:xfrm>
          </p:grpSpPr>
          <p:grpSp>
            <p:nvGrpSpPr>
              <p:cNvPr id="25" name="Group 91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2716" name="AutoShape 9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17" name="AutoShape 9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18" name="AutoShape 9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Group 95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2720" name="AutoShape 9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21" name="AutoShape 9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22" name="AutoShape 9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Group 99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2724" name="AutoShape 10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25" name="AutoShape 10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26" name="AutoShape 10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" name="Group 103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2728" name="AutoShape 10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29" name="AutoShape 10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30" name="AutoShape 10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2731" name="Text Box 107"/>
            <p:cNvSpPr txBox="1">
              <a:spLocks noChangeArrowheads="1"/>
            </p:cNvSpPr>
            <p:nvPr/>
          </p:nvSpPr>
          <p:spPr bwMode="auto">
            <a:xfrm>
              <a:off x="4396" y="2400"/>
              <a:ext cx="4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400" b="1" baseline="-2500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2</a:t>
              </a:r>
              <a:endParaRPr lang="en-US" sz="2400" b="1" baseline="-250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  <p:grpSp>
          <p:nvGrpSpPr>
            <p:cNvPr id="29" name="Group 108"/>
            <p:cNvGrpSpPr>
              <a:grpSpLocks/>
            </p:cNvGrpSpPr>
            <p:nvPr/>
          </p:nvGrpSpPr>
          <p:grpSpPr bwMode="auto">
            <a:xfrm rot="3207860">
              <a:off x="4038" y="1566"/>
              <a:ext cx="457" cy="494"/>
              <a:chOff x="1021" y="3059"/>
              <a:chExt cx="457" cy="505"/>
            </a:xfrm>
          </p:grpSpPr>
          <p:grpSp>
            <p:nvGrpSpPr>
              <p:cNvPr id="30" name="Group 109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2734" name="AutoShape 11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35" name="AutoShape 11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36" name="AutoShape 11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31" name="Group 113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2738" name="AutoShape 11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39" name="AutoShape 11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40" name="AutoShape 11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24" name="Group 117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2742" name="AutoShape 11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43" name="AutoShape 11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44" name="AutoShape 12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25" name="Group 121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2746" name="AutoShape 12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47" name="AutoShape 12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48" name="AutoShape 12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628" name="Group 125"/>
            <p:cNvGrpSpPr>
              <a:grpSpLocks/>
            </p:cNvGrpSpPr>
            <p:nvPr/>
          </p:nvGrpSpPr>
          <p:grpSpPr bwMode="auto">
            <a:xfrm>
              <a:off x="3973" y="2016"/>
              <a:ext cx="517" cy="480"/>
              <a:chOff x="576" y="2880"/>
              <a:chExt cx="528" cy="480"/>
            </a:xfrm>
          </p:grpSpPr>
          <p:grpSp>
            <p:nvGrpSpPr>
              <p:cNvPr id="282635" name="Group 126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2751" name="AutoShape 12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52" name="AutoShape 12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53" name="AutoShape 12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40" name="Group 130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2755" name="AutoShape 13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56" name="AutoShape 13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57" name="AutoShape 13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44" name="Group 134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2759" name="AutoShape 13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60" name="AutoShape 13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61" name="AutoShape 13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45" name="Group 138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2763" name="AutoShape 13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64" name="AutoShape 14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65" name="AutoShape 14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49" name="Group 142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2767" name="AutoShape 14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68" name="AutoShape 14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69" name="AutoShape 14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53" name="Group 146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2771" name="AutoShape 14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72" name="AutoShape 14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73" name="AutoShape 14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57" name="Group 150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2775" name="AutoShape 15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76" name="AutoShape 15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77" name="AutoShape 15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661" name="Group 154"/>
            <p:cNvGrpSpPr>
              <a:grpSpLocks/>
            </p:cNvGrpSpPr>
            <p:nvPr/>
          </p:nvGrpSpPr>
          <p:grpSpPr bwMode="auto">
            <a:xfrm>
              <a:off x="3973" y="1824"/>
              <a:ext cx="517" cy="480"/>
              <a:chOff x="576" y="2880"/>
              <a:chExt cx="528" cy="480"/>
            </a:xfrm>
          </p:grpSpPr>
          <p:grpSp>
            <p:nvGrpSpPr>
              <p:cNvPr id="282665" name="Group 155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2780" name="AutoShape 15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81" name="AutoShape 15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82" name="AutoShape 15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69" name="Group 159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2784" name="AutoShape 16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85" name="AutoShape 16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86" name="AutoShape 16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73" name="Group 163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2788" name="AutoShape 16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89" name="AutoShape 16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90" name="AutoShape 16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77" name="Group 167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2792" name="AutoShape 16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93" name="AutoShape 16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94" name="AutoShape 17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81" name="Group 171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2796" name="AutoShape 17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97" name="AutoShape 17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798" name="AutoShape 17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82" name="Group 175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2800" name="AutoShape 17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01" name="AutoShape 17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02" name="AutoShape 17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86" name="Group 179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2804" name="AutoShape 18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05" name="AutoShape 18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06" name="AutoShape 18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690" name="Group 183"/>
            <p:cNvGrpSpPr>
              <a:grpSpLocks/>
            </p:cNvGrpSpPr>
            <p:nvPr/>
          </p:nvGrpSpPr>
          <p:grpSpPr bwMode="auto">
            <a:xfrm>
              <a:off x="4255" y="1920"/>
              <a:ext cx="516" cy="432"/>
              <a:chOff x="576" y="2880"/>
              <a:chExt cx="528" cy="480"/>
            </a:xfrm>
          </p:grpSpPr>
          <p:grpSp>
            <p:nvGrpSpPr>
              <p:cNvPr id="282694" name="Group 184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2809" name="AutoShape 18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10" name="AutoShape 18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11" name="AutoShape 18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698" name="Group 188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2813" name="AutoShape 18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14" name="AutoShape 19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15" name="AutoShape 19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02" name="Group 192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2817" name="AutoShape 19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18" name="AutoShape 19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19" name="AutoShape 19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06" name="Group 196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2821" name="AutoShape 19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22" name="AutoShape 19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23" name="AutoShape 19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10" name="Group 200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2825" name="AutoShape 20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26" name="AutoShape 20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27" name="AutoShape 20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14" name="Group 204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2829" name="AutoShape 20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30" name="AutoShape 20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31" name="AutoShape 20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15" name="Group 208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2833" name="AutoShape 20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34" name="AutoShape 21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35" name="AutoShape 21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719" name="Group 212"/>
            <p:cNvGrpSpPr>
              <a:grpSpLocks/>
            </p:cNvGrpSpPr>
            <p:nvPr/>
          </p:nvGrpSpPr>
          <p:grpSpPr bwMode="auto">
            <a:xfrm rot="-5665660">
              <a:off x="4695" y="1805"/>
              <a:ext cx="528" cy="470"/>
              <a:chOff x="1296" y="2928"/>
              <a:chExt cx="528" cy="480"/>
            </a:xfrm>
          </p:grpSpPr>
          <p:grpSp>
            <p:nvGrpSpPr>
              <p:cNvPr id="282723" name="Group 213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2838" name="AutoShape 21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39" name="AutoShape 21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40" name="AutoShape 21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27" name="Group 217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2842" name="AutoShape 21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43" name="AutoShape 21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44" name="AutoShape 22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32" name="Group 221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2846" name="AutoShape 22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47" name="AutoShape 22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48" name="AutoShape 22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33" name="Group 225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2850" name="AutoShape 22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51" name="AutoShape 22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52" name="AutoShape 22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37" name="Group 229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2854" name="AutoShape 23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55" name="AutoShape 23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56" name="AutoShape 23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41" name="Group 233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2858" name="AutoShape 23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59" name="AutoShape 23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60" name="AutoShape 23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45" name="Group 237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2862" name="AutoShape 23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63" name="AutoShape 23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64" name="AutoShape 24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749" name="Group 241"/>
            <p:cNvGrpSpPr>
              <a:grpSpLocks/>
            </p:cNvGrpSpPr>
            <p:nvPr/>
          </p:nvGrpSpPr>
          <p:grpSpPr bwMode="auto">
            <a:xfrm rot="10513696">
              <a:off x="3504" y="2400"/>
              <a:ext cx="516" cy="480"/>
              <a:chOff x="576" y="2880"/>
              <a:chExt cx="528" cy="480"/>
            </a:xfrm>
          </p:grpSpPr>
          <p:grpSp>
            <p:nvGrpSpPr>
              <p:cNvPr id="282750" name="Group 242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2867" name="AutoShape 24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68" name="AutoShape 24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69" name="AutoShape 24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54" name="Group 246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2871" name="AutoShape 24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72" name="AutoShape 24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73" name="AutoShape 24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58" name="Group 250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2875" name="AutoShape 25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76" name="AutoShape 25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77" name="AutoShape 25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62" name="Group 254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2879" name="AutoShape 25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80" name="AutoShape 25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81" name="AutoShape 25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66" name="Group 258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2883" name="AutoShape 25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84" name="AutoShape 26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85" name="AutoShape 26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70" name="Group 262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2887" name="AutoShape 26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88" name="AutoShape 26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89" name="AutoShape 26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74" name="Group 266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2891" name="AutoShape 26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92" name="AutoShape 26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93" name="AutoShape 26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778" name="Group 270"/>
            <p:cNvGrpSpPr>
              <a:grpSpLocks/>
            </p:cNvGrpSpPr>
            <p:nvPr/>
          </p:nvGrpSpPr>
          <p:grpSpPr bwMode="auto">
            <a:xfrm rot="4825554">
              <a:off x="5118" y="2285"/>
              <a:ext cx="528" cy="469"/>
              <a:chOff x="1296" y="2928"/>
              <a:chExt cx="528" cy="480"/>
            </a:xfrm>
          </p:grpSpPr>
          <p:grpSp>
            <p:nvGrpSpPr>
              <p:cNvPr id="282779" name="Group 271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2896" name="AutoShape 27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97" name="AutoShape 27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898" name="AutoShape 27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83" name="Group 275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2900" name="AutoShape 27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01" name="AutoShape 27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02" name="AutoShape 27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87" name="Group 279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2904" name="AutoShape 28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05" name="AutoShape 28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06" name="AutoShape 28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91" name="Group 283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2908" name="AutoShape 28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09" name="AutoShape 28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10" name="AutoShape 28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95" name="Group 287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2912" name="AutoShape 28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13" name="AutoShape 28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14" name="AutoShape 29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799" name="Group 291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2916" name="AutoShape 29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17" name="AutoShape 29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18" name="AutoShape 29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03" name="Group 295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2920" name="AutoShape 29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21" name="AutoShape 29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22" name="AutoShape 29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807" name="Group 299"/>
            <p:cNvGrpSpPr>
              <a:grpSpLocks/>
            </p:cNvGrpSpPr>
            <p:nvPr/>
          </p:nvGrpSpPr>
          <p:grpSpPr bwMode="auto">
            <a:xfrm>
              <a:off x="3598" y="1440"/>
              <a:ext cx="516" cy="480"/>
              <a:chOff x="576" y="2880"/>
              <a:chExt cx="528" cy="480"/>
            </a:xfrm>
          </p:grpSpPr>
          <p:grpSp>
            <p:nvGrpSpPr>
              <p:cNvPr id="282808" name="Group 300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2925" name="AutoShape 30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26" name="AutoShape 30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27" name="AutoShape 30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12" name="Group 304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2929" name="AutoShape 30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30" name="AutoShape 30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31" name="AutoShape 30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16" name="Group 308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2933" name="AutoShape 30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34" name="AutoShape 31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35" name="AutoShape 31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20" name="Group 312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2937" name="AutoShape 31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38" name="AutoShape 31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39" name="AutoShape 31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24" name="Group 316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2941" name="AutoShape 31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42" name="AutoShape 31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43" name="AutoShape 31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28" name="Group 320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2945" name="AutoShape 32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46" name="AutoShape 32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47" name="AutoShape 32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32" name="Group 324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2949" name="AutoShape 32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50" name="AutoShape 32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51" name="AutoShape 32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836" name="Group 328"/>
            <p:cNvGrpSpPr>
              <a:grpSpLocks/>
            </p:cNvGrpSpPr>
            <p:nvPr/>
          </p:nvGrpSpPr>
          <p:grpSpPr bwMode="auto">
            <a:xfrm rot="-4885010">
              <a:off x="5071" y="1373"/>
              <a:ext cx="528" cy="469"/>
              <a:chOff x="1296" y="2928"/>
              <a:chExt cx="528" cy="480"/>
            </a:xfrm>
          </p:grpSpPr>
          <p:grpSp>
            <p:nvGrpSpPr>
              <p:cNvPr id="282837" name="Group 329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2954" name="AutoShape 33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55" name="AutoShape 33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56" name="AutoShape 33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41" name="Group 333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2958" name="AutoShape 33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59" name="AutoShape 33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60" name="AutoShape 33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45" name="Group 337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2962" name="AutoShape 33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63" name="AutoShape 33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64" name="AutoShape 34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49" name="Group 341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2966" name="AutoShape 34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67" name="AutoShape 34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68" name="AutoShape 34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53" name="Group 345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2970" name="AutoShape 34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71" name="AutoShape 34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72" name="AutoShape 34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57" name="Group 349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2974" name="AutoShape 35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75" name="AutoShape 35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76" name="AutoShape 35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61" name="Group 353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2978" name="AutoShape 35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79" name="AutoShape 35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80" name="AutoShape 35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865" name="Group 357"/>
            <p:cNvGrpSpPr>
              <a:grpSpLocks/>
            </p:cNvGrpSpPr>
            <p:nvPr/>
          </p:nvGrpSpPr>
          <p:grpSpPr bwMode="auto">
            <a:xfrm>
              <a:off x="4537" y="1776"/>
              <a:ext cx="516" cy="480"/>
              <a:chOff x="576" y="2880"/>
              <a:chExt cx="528" cy="480"/>
            </a:xfrm>
          </p:grpSpPr>
          <p:grpSp>
            <p:nvGrpSpPr>
              <p:cNvPr id="282866" name="Group 358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2983" name="AutoShape 35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84" name="AutoShape 36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85" name="AutoShape 36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70" name="Group 362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2987" name="AutoShape 36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88" name="AutoShape 36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89" name="AutoShape 36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74" name="Group 366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2991" name="AutoShape 36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92" name="AutoShape 36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93" name="AutoShape 36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78" name="Group 370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2995" name="AutoShape 37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96" name="AutoShape 37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2997" name="AutoShape 37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82" name="Group 374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2999" name="AutoShape 37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00" name="AutoShape 37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01" name="AutoShape 37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86" name="Group 378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3003" name="AutoShape 37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04" name="AutoShape 38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05" name="AutoShape 38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90" name="Group 382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3007" name="AutoShape 38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08" name="AutoShape 38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09" name="AutoShape 38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2894" name="Group 386"/>
            <p:cNvGrpSpPr>
              <a:grpSpLocks/>
            </p:cNvGrpSpPr>
            <p:nvPr/>
          </p:nvGrpSpPr>
          <p:grpSpPr bwMode="auto">
            <a:xfrm rot="-4885010">
              <a:off x="4273" y="1901"/>
              <a:ext cx="528" cy="469"/>
              <a:chOff x="1296" y="2928"/>
              <a:chExt cx="528" cy="480"/>
            </a:xfrm>
          </p:grpSpPr>
          <p:grpSp>
            <p:nvGrpSpPr>
              <p:cNvPr id="282895" name="Group 387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3012" name="AutoShape 38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13" name="AutoShape 38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14" name="AutoShape 39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899" name="Group 391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3016" name="AutoShape 39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17" name="AutoShape 39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18" name="AutoShape 39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903" name="Group 395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3020" name="AutoShape 39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21" name="AutoShape 39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22" name="AutoShape 39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907" name="Group 399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3024" name="AutoShape 40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25" name="AutoShape 40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26" name="AutoShape 40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911" name="Group 403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3028" name="AutoShape 40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29" name="AutoShape 40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30" name="AutoShape 40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915" name="Group 407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3032" name="AutoShape 40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33" name="AutoShape 40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34" name="AutoShape 41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2919" name="Group 411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3036" name="AutoShape 41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37" name="AutoShape 41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3038" name="AutoShape 41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3039" name="Line 415"/>
            <p:cNvSpPr>
              <a:spLocks noChangeShapeType="1"/>
            </p:cNvSpPr>
            <p:nvPr/>
          </p:nvSpPr>
          <p:spPr bwMode="auto">
            <a:xfrm rot="18539769" flipV="1">
              <a:off x="4513" y="2266"/>
              <a:ext cx="336" cy="14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3040" name="Text Box 416"/>
            <p:cNvSpPr txBox="1">
              <a:spLocks noChangeArrowheads="1"/>
            </p:cNvSpPr>
            <p:nvPr/>
          </p:nvSpPr>
          <p:spPr bwMode="auto">
            <a:xfrm>
              <a:off x="4176" y="1296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3041" name="Text Box 417"/>
            <p:cNvSpPr txBox="1">
              <a:spLocks noChangeArrowheads="1"/>
            </p:cNvSpPr>
            <p:nvPr/>
          </p:nvSpPr>
          <p:spPr bwMode="auto">
            <a:xfrm>
              <a:off x="3552" y="2304"/>
              <a:ext cx="59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3042" name="Text Box 418"/>
            <p:cNvSpPr txBox="1">
              <a:spLocks noChangeArrowheads="1"/>
            </p:cNvSpPr>
            <p:nvPr/>
          </p:nvSpPr>
          <p:spPr bwMode="auto">
            <a:xfrm>
              <a:off x="4896" y="2208"/>
              <a:ext cx="59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</p:grp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7"/>
          <p:cNvGrpSpPr>
            <a:grpSpLocks/>
          </p:cNvGrpSpPr>
          <p:nvPr/>
        </p:nvGrpSpPr>
        <p:grpSpPr bwMode="auto">
          <a:xfrm>
            <a:off x="1425575" y="1477963"/>
            <a:ext cx="7221538" cy="884237"/>
            <a:chOff x="898" y="931"/>
            <a:chExt cx="4549" cy="557"/>
          </a:xfrm>
        </p:grpSpPr>
        <p:sp>
          <p:nvSpPr>
            <p:cNvPr id="557086" name="Rectangle 30"/>
            <p:cNvSpPr>
              <a:spLocks noChangeArrowheads="1"/>
            </p:cNvSpPr>
            <p:nvPr/>
          </p:nvSpPr>
          <p:spPr bwMode="auto">
            <a:xfrm>
              <a:off x="898" y="931"/>
              <a:ext cx="4549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dirty="0"/>
                <a:t>Ag</a:t>
              </a:r>
              <a:r>
                <a:rPr lang="en-US" sz="2800" baseline="-25000" dirty="0"/>
                <a:t>3</a:t>
              </a:r>
              <a:r>
                <a:rPr lang="en-US" sz="2800" dirty="0"/>
                <a:t>Sn + Hg</a:t>
              </a:r>
              <a:r>
                <a:rPr lang="en-US" sz="2800" dirty="0">
                  <a:latin typeface="Times New Roman" pitchFamily="18" charset="0"/>
                </a:rPr>
                <a:t> </a:t>
              </a:r>
              <a:r>
                <a:rPr lang="en-US" sz="2800" dirty="0">
                  <a:latin typeface="Symbol" pitchFamily="18" charset="2"/>
                </a:rPr>
                <a:t>Þ</a:t>
              </a:r>
              <a:r>
                <a:rPr lang="en-US" sz="2800" dirty="0">
                  <a:latin typeface="Times New Roman" pitchFamily="18" charset="0"/>
                </a:rPr>
                <a:t> </a:t>
              </a:r>
              <a:r>
                <a:rPr lang="en-US" sz="2800" dirty="0"/>
                <a:t>Ag</a:t>
              </a:r>
              <a:r>
                <a:rPr lang="en-US" sz="2800" baseline="-25000" dirty="0"/>
                <a:t>3</a:t>
              </a:r>
              <a:r>
                <a:rPr lang="en-US" sz="2800" dirty="0"/>
                <a:t>Sn + Ag</a:t>
              </a:r>
              <a:r>
                <a:rPr lang="en-US" sz="2800" baseline="-25000" dirty="0"/>
                <a:t>2</a:t>
              </a:r>
              <a:r>
                <a:rPr lang="en-US" sz="2800" dirty="0"/>
                <a:t>Hg</a:t>
              </a:r>
              <a:r>
                <a:rPr lang="en-US" sz="2800" baseline="-25000" dirty="0"/>
                <a:t>3</a:t>
              </a:r>
              <a:r>
                <a:rPr lang="en-US" sz="2800" dirty="0"/>
                <a:t> + Sn</a:t>
              </a:r>
              <a:r>
                <a:rPr lang="en-US" sz="2800" baseline="-25000" dirty="0"/>
                <a:t>8</a:t>
              </a:r>
              <a:r>
                <a:rPr lang="en-US" sz="2800" dirty="0"/>
                <a:t>Hg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57088" name="Rectangle 32"/>
            <p:cNvSpPr>
              <a:spLocks noChangeArrowheads="1"/>
            </p:cNvSpPr>
            <p:nvPr/>
          </p:nvSpPr>
          <p:spPr bwMode="auto">
            <a:xfrm>
              <a:off x="1138" y="1123"/>
              <a:ext cx="22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557089" name="Rectangle 33"/>
            <p:cNvSpPr>
              <a:spLocks noChangeArrowheads="1"/>
            </p:cNvSpPr>
            <p:nvPr/>
          </p:nvSpPr>
          <p:spPr bwMode="auto">
            <a:xfrm>
              <a:off x="2674" y="1123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557090" name="Rectangle 34"/>
            <p:cNvSpPr>
              <a:spLocks noChangeArrowheads="1"/>
            </p:cNvSpPr>
            <p:nvPr/>
          </p:nvSpPr>
          <p:spPr bwMode="auto">
            <a:xfrm>
              <a:off x="3552" y="1123"/>
              <a:ext cx="2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 baseline="-25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557091" name="Rectangle 35"/>
            <p:cNvSpPr>
              <a:spLocks noChangeArrowheads="1"/>
            </p:cNvSpPr>
            <p:nvPr/>
          </p:nvSpPr>
          <p:spPr bwMode="auto">
            <a:xfrm>
              <a:off x="4512" y="1123"/>
              <a:ext cx="2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 baseline="-25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</p:grpSp>
      <p:grpSp>
        <p:nvGrpSpPr>
          <p:cNvPr id="3" name="Group 595"/>
          <p:cNvGrpSpPr>
            <a:grpSpLocks/>
          </p:cNvGrpSpPr>
          <p:nvPr/>
        </p:nvGrpSpPr>
        <p:grpSpPr bwMode="auto">
          <a:xfrm>
            <a:off x="76200" y="2711450"/>
            <a:ext cx="8915400" cy="2476500"/>
            <a:chOff x="48" y="1536"/>
            <a:chExt cx="5616" cy="1560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48" y="1584"/>
              <a:ext cx="1824" cy="1512"/>
              <a:chOff x="3696" y="1440"/>
              <a:chExt cx="1824" cy="1611"/>
            </a:xfrm>
          </p:grpSpPr>
          <p:sp>
            <p:nvSpPr>
              <p:cNvPr id="557061" name="Rectangle 5"/>
              <p:cNvSpPr>
                <a:spLocks noChangeArrowheads="1"/>
              </p:cNvSpPr>
              <p:nvPr/>
            </p:nvSpPr>
            <p:spPr bwMode="auto">
              <a:xfrm>
                <a:off x="3696" y="1440"/>
                <a:ext cx="1824" cy="1584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62" name="Freeform 6"/>
              <p:cNvSpPr>
                <a:spLocks/>
              </p:cNvSpPr>
              <p:nvPr/>
            </p:nvSpPr>
            <p:spPr bwMode="auto">
              <a:xfrm>
                <a:off x="3858" y="1440"/>
                <a:ext cx="1579" cy="674"/>
              </a:xfrm>
              <a:custGeom>
                <a:avLst/>
                <a:gdLst/>
                <a:ahLst/>
                <a:cxnLst>
                  <a:cxn ang="0">
                    <a:pos x="976" y="12"/>
                  </a:cxn>
                  <a:cxn ang="0">
                    <a:pos x="664" y="20"/>
                  </a:cxn>
                  <a:cxn ang="0">
                    <a:pos x="360" y="52"/>
                  </a:cxn>
                  <a:cxn ang="0">
                    <a:pos x="160" y="92"/>
                  </a:cxn>
                  <a:cxn ang="0">
                    <a:pos x="64" y="140"/>
                  </a:cxn>
                  <a:cxn ang="0">
                    <a:pos x="24" y="188"/>
                  </a:cxn>
                  <a:cxn ang="0">
                    <a:pos x="8" y="236"/>
                  </a:cxn>
                  <a:cxn ang="0">
                    <a:pos x="0" y="260"/>
                  </a:cxn>
                  <a:cxn ang="0">
                    <a:pos x="16" y="420"/>
                  </a:cxn>
                  <a:cxn ang="0">
                    <a:pos x="248" y="700"/>
                  </a:cxn>
                  <a:cxn ang="0">
                    <a:pos x="392" y="716"/>
                  </a:cxn>
                  <a:cxn ang="0">
                    <a:pos x="648" y="796"/>
                  </a:cxn>
                  <a:cxn ang="0">
                    <a:pos x="968" y="788"/>
                  </a:cxn>
                  <a:cxn ang="0">
                    <a:pos x="1272" y="724"/>
                  </a:cxn>
                  <a:cxn ang="0">
                    <a:pos x="1416" y="660"/>
                  </a:cxn>
                  <a:cxn ang="0">
                    <a:pos x="1464" y="644"/>
                  </a:cxn>
                  <a:cxn ang="0">
                    <a:pos x="1552" y="596"/>
                  </a:cxn>
                  <a:cxn ang="0">
                    <a:pos x="1720" y="532"/>
                  </a:cxn>
                  <a:cxn ang="0">
                    <a:pos x="1856" y="372"/>
                  </a:cxn>
                  <a:cxn ang="0">
                    <a:pos x="1816" y="116"/>
                  </a:cxn>
                  <a:cxn ang="0">
                    <a:pos x="1736" y="92"/>
                  </a:cxn>
                  <a:cxn ang="0">
                    <a:pos x="1536" y="60"/>
                  </a:cxn>
                  <a:cxn ang="0">
                    <a:pos x="1312" y="44"/>
                  </a:cxn>
                  <a:cxn ang="0">
                    <a:pos x="976" y="12"/>
                  </a:cxn>
                </a:cxnLst>
                <a:rect l="0" t="0" r="r" b="b"/>
                <a:pathLst>
                  <a:path w="1870" h="796">
                    <a:moveTo>
                      <a:pt x="976" y="12"/>
                    </a:moveTo>
                    <a:cubicBezTo>
                      <a:pt x="872" y="15"/>
                      <a:pt x="768" y="15"/>
                      <a:pt x="664" y="20"/>
                    </a:cubicBezTo>
                    <a:cubicBezTo>
                      <a:pt x="563" y="25"/>
                      <a:pt x="462" y="47"/>
                      <a:pt x="360" y="52"/>
                    </a:cubicBezTo>
                    <a:cubicBezTo>
                      <a:pt x="295" y="74"/>
                      <a:pt x="225" y="70"/>
                      <a:pt x="160" y="92"/>
                    </a:cubicBezTo>
                    <a:cubicBezTo>
                      <a:pt x="123" y="104"/>
                      <a:pt x="100" y="128"/>
                      <a:pt x="64" y="140"/>
                    </a:cubicBezTo>
                    <a:cubicBezTo>
                      <a:pt x="52" y="157"/>
                      <a:pt x="34" y="170"/>
                      <a:pt x="24" y="188"/>
                    </a:cubicBezTo>
                    <a:cubicBezTo>
                      <a:pt x="16" y="203"/>
                      <a:pt x="13" y="220"/>
                      <a:pt x="8" y="236"/>
                    </a:cubicBezTo>
                    <a:cubicBezTo>
                      <a:pt x="5" y="244"/>
                      <a:pt x="0" y="260"/>
                      <a:pt x="0" y="260"/>
                    </a:cubicBezTo>
                    <a:cubicBezTo>
                      <a:pt x="4" y="316"/>
                      <a:pt x="4" y="366"/>
                      <a:pt x="16" y="420"/>
                    </a:cubicBezTo>
                    <a:cubicBezTo>
                      <a:pt x="35" y="505"/>
                      <a:pt x="170" y="661"/>
                      <a:pt x="248" y="700"/>
                    </a:cubicBezTo>
                    <a:cubicBezTo>
                      <a:pt x="291" y="722"/>
                      <a:pt x="344" y="713"/>
                      <a:pt x="392" y="716"/>
                    </a:cubicBezTo>
                    <a:cubicBezTo>
                      <a:pt x="478" y="733"/>
                      <a:pt x="561" y="774"/>
                      <a:pt x="648" y="796"/>
                    </a:cubicBezTo>
                    <a:cubicBezTo>
                      <a:pt x="755" y="793"/>
                      <a:pt x="861" y="792"/>
                      <a:pt x="968" y="788"/>
                    </a:cubicBezTo>
                    <a:cubicBezTo>
                      <a:pt x="1070" y="784"/>
                      <a:pt x="1171" y="738"/>
                      <a:pt x="1272" y="724"/>
                    </a:cubicBezTo>
                    <a:cubicBezTo>
                      <a:pt x="1319" y="700"/>
                      <a:pt x="1367" y="680"/>
                      <a:pt x="1416" y="660"/>
                    </a:cubicBezTo>
                    <a:cubicBezTo>
                      <a:pt x="1432" y="654"/>
                      <a:pt x="1450" y="653"/>
                      <a:pt x="1464" y="644"/>
                    </a:cubicBezTo>
                    <a:cubicBezTo>
                      <a:pt x="1503" y="618"/>
                      <a:pt x="1510" y="609"/>
                      <a:pt x="1552" y="596"/>
                    </a:cubicBezTo>
                    <a:cubicBezTo>
                      <a:pt x="1608" y="579"/>
                      <a:pt x="1673" y="572"/>
                      <a:pt x="1720" y="532"/>
                    </a:cubicBezTo>
                    <a:cubicBezTo>
                      <a:pt x="1783" y="478"/>
                      <a:pt x="1811" y="439"/>
                      <a:pt x="1856" y="372"/>
                    </a:cubicBezTo>
                    <a:cubicBezTo>
                      <a:pt x="1854" y="336"/>
                      <a:pt x="1870" y="170"/>
                      <a:pt x="1816" y="116"/>
                    </a:cubicBezTo>
                    <a:cubicBezTo>
                      <a:pt x="1791" y="91"/>
                      <a:pt x="1772" y="98"/>
                      <a:pt x="1736" y="92"/>
                    </a:cubicBezTo>
                    <a:cubicBezTo>
                      <a:pt x="1665" y="80"/>
                      <a:pt x="1609" y="65"/>
                      <a:pt x="1536" y="60"/>
                    </a:cubicBezTo>
                    <a:cubicBezTo>
                      <a:pt x="1469" y="55"/>
                      <a:pt x="1381" y="52"/>
                      <a:pt x="1312" y="44"/>
                    </a:cubicBezTo>
                    <a:cubicBezTo>
                      <a:pt x="1198" y="31"/>
                      <a:pt x="1091" y="0"/>
                      <a:pt x="976" y="12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63" name="Freeform 7"/>
              <p:cNvSpPr>
                <a:spLocks/>
              </p:cNvSpPr>
              <p:nvPr/>
            </p:nvSpPr>
            <p:spPr bwMode="auto">
              <a:xfrm>
                <a:off x="3696" y="2334"/>
                <a:ext cx="572" cy="617"/>
              </a:xfrm>
              <a:custGeom>
                <a:avLst/>
                <a:gdLst/>
                <a:ahLst/>
                <a:cxnLst>
                  <a:cxn ang="0">
                    <a:pos x="467" y="208"/>
                  </a:cxn>
                  <a:cxn ang="0">
                    <a:pos x="315" y="120"/>
                  </a:cxn>
                  <a:cxn ang="0">
                    <a:pos x="219" y="16"/>
                  </a:cxn>
                  <a:cxn ang="0">
                    <a:pos x="179" y="0"/>
                  </a:cxn>
                  <a:cxn ang="0">
                    <a:pos x="67" y="32"/>
                  </a:cxn>
                  <a:cxn ang="0">
                    <a:pos x="195" y="480"/>
                  </a:cxn>
                  <a:cxn ang="0">
                    <a:pos x="339" y="632"/>
                  </a:cxn>
                  <a:cxn ang="0">
                    <a:pos x="379" y="688"/>
                  </a:cxn>
                  <a:cxn ang="0">
                    <a:pos x="499" y="728"/>
                  </a:cxn>
                  <a:cxn ang="0">
                    <a:pos x="659" y="720"/>
                  </a:cxn>
                  <a:cxn ang="0">
                    <a:pos x="675" y="696"/>
                  </a:cxn>
                  <a:cxn ang="0">
                    <a:pos x="667" y="528"/>
                  </a:cxn>
                  <a:cxn ang="0">
                    <a:pos x="571" y="312"/>
                  </a:cxn>
                  <a:cxn ang="0">
                    <a:pos x="563" y="288"/>
                  </a:cxn>
                  <a:cxn ang="0">
                    <a:pos x="515" y="256"/>
                  </a:cxn>
                  <a:cxn ang="0">
                    <a:pos x="467" y="208"/>
                  </a:cxn>
                </a:cxnLst>
                <a:rect l="0" t="0" r="r" b="b"/>
                <a:pathLst>
                  <a:path w="677" h="730">
                    <a:moveTo>
                      <a:pt x="467" y="208"/>
                    </a:moveTo>
                    <a:cubicBezTo>
                      <a:pt x="419" y="160"/>
                      <a:pt x="382" y="133"/>
                      <a:pt x="315" y="120"/>
                    </a:cubicBezTo>
                    <a:cubicBezTo>
                      <a:pt x="262" y="93"/>
                      <a:pt x="253" y="70"/>
                      <a:pt x="219" y="16"/>
                    </a:cubicBezTo>
                    <a:cubicBezTo>
                      <a:pt x="211" y="4"/>
                      <a:pt x="192" y="5"/>
                      <a:pt x="179" y="0"/>
                    </a:cubicBezTo>
                    <a:cubicBezTo>
                      <a:pt x="128" y="6"/>
                      <a:pt x="107" y="5"/>
                      <a:pt x="67" y="32"/>
                    </a:cubicBezTo>
                    <a:cubicBezTo>
                      <a:pt x="11" y="201"/>
                      <a:pt x="0" y="431"/>
                      <a:pt x="195" y="480"/>
                    </a:cubicBezTo>
                    <a:cubicBezTo>
                      <a:pt x="251" y="517"/>
                      <a:pt x="296" y="580"/>
                      <a:pt x="339" y="632"/>
                    </a:cubicBezTo>
                    <a:cubicBezTo>
                      <a:pt x="362" y="659"/>
                      <a:pt x="350" y="659"/>
                      <a:pt x="379" y="688"/>
                    </a:cubicBezTo>
                    <a:cubicBezTo>
                      <a:pt x="409" y="718"/>
                      <a:pt x="461" y="715"/>
                      <a:pt x="499" y="728"/>
                    </a:cubicBezTo>
                    <a:cubicBezTo>
                      <a:pt x="552" y="725"/>
                      <a:pt x="606" y="730"/>
                      <a:pt x="659" y="720"/>
                    </a:cubicBezTo>
                    <a:cubicBezTo>
                      <a:pt x="668" y="718"/>
                      <a:pt x="675" y="706"/>
                      <a:pt x="675" y="696"/>
                    </a:cubicBezTo>
                    <a:cubicBezTo>
                      <a:pt x="677" y="640"/>
                      <a:pt x="671" y="584"/>
                      <a:pt x="667" y="528"/>
                    </a:cubicBezTo>
                    <a:cubicBezTo>
                      <a:pt x="661" y="454"/>
                      <a:pt x="623" y="364"/>
                      <a:pt x="571" y="312"/>
                    </a:cubicBezTo>
                    <a:cubicBezTo>
                      <a:pt x="568" y="304"/>
                      <a:pt x="569" y="294"/>
                      <a:pt x="563" y="288"/>
                    </a:cubicBezTo>
                    <a:cubicBezTo>
                      <a:pt x="549" y="274"/>
                      <a:pt x="515" y="256"/>
                      <a:pt x="515" y="256"/>
                    </a:cubicBezTo>
                    <a:cubicBezTo>
                      <a:pt x="500" y="233"/>
                      <a:pt x="485" y="226"/>
                      <a:pt x="467" y="20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64" name="Freeform 8"/>
              <p:cNvSpPr>
                <a:spLocks/>
              </p:cNvSpPr>
              <p:nvPr/>
            </p:nvSpPr>
            <p:spPr bwMode="auto">
              <a:xfrm>
                <a:off x="4831" y="2212"/>
                <a:ext cx="678" cy="785"/>
              </a:xfrm>
              <a:custGeom>
                <a:avLst/>
                <a:gdLst/>
                <a:ahLst/>
                <a:cxnLst>
                  <a:cxn ang="0">
                    <a:pos x="569" y="48"/>
                  </a:cxn>
                  <a:cxn ang="0">
                    <a:pos x="441" y="128"/>
                  </a:cxn>
                  <a:cxn ang="0">
                    <a:pos x="385" y="184"/>
                  </a:cxn>
                  <a:cxn ang="0">
                    <a:pos x="257" y="312"/>
                  </a:cxn>
                  <a:cxn ang="0">
                    <a:pos x="233" y="336"/>
                  </a:cxn>
                  <a:cxn ang="0">
                    <a:pos x="161" y="392"/>
                  </a:cxn>
                  <a:cxn ang="0">
                    <a:pos x="145" y="416"/>
                  </a:cxn>
                  <a:cxn ang="0">
                    <a:pos x="89" y="472"/>
                  </a:cxn>
                  <a:cxn ang="0">
                    <a:pos x="65" y="496"/>
                  </a:cxn>
                  <a:cxn ang="0">
                    <a:pos x="25" y="600"/>
                  </a:cxn>
                  <a:cxn ang="0">
                    <a:pos x="1" y="712"/>
                  </a:cxn>
                  <a:cxn ang="0">
                    <a:pos x="25" y="928"/>
                  </a:cxn>
                  <a:cxn ang="0">
                    <a:pos x="377" y="824"/>
                  </a:cxn>
                  <a:cxn ang="0">
                    <a:pos x="489" y="688"/>
                  </a:cxn>
                  <a:cxn ang="0">
                    <a:pos x="537" y="608"/>
                  </a:cxn>
                  <a:cxn ang="0">
                    <a:pos x="625" y="488"/>
                  </a:cxn>
                  <a:cxn ang="0">
                    <a:pos x="713" y="360"/>
                  </a:cxn>
                  <a:cxn ang="0">
                    <a:pos x="729" y="312"/>
                  </a:cxn>
                  <a:cxn ang="0">
                    <a:pos x="785" y="184"/>
                  </a:cxn>
                  <a:cxn ang="0">
                    <a:pos x="777" y="40"/>
                  </a:cxn>
                  <a:cxn ang="0">
                    <a:pos x="697" y="8"/>
                  </a:cxn>
                  <a:cxn ang="0">
                    <a:pos x="673" y="0"/>
                  </a:cxn>
                  <a:cxn ang="0">
                    <a:pos x="609" y="8"/>
                  </a:cxn>
                  <a:cxn ang="0">
                    <a:pos x="593" y="32"/>
                  </a:cxn>
                  <a:cxn ang="0">
                    <a:pos x="569" y="48"/>
                  </a:cxn>
                </a:cxnLst>
                <a:rect l="0" t="0" r="r" b="b"/>
                <a:pathLst>
                  <a:path w="803" h="928">
                    <a:moveTo>
                      <a:pt x="569" y="48"/>
                    </a:moveTo>
                    <a:cubicBezTo>
                      <a:pt x="522" y="72"/>
                      <a:pt x="481" y="94"/>
                      <a:pt x="441" y="128"/>
                    </a:cubicBezTo>
                    <a:cubicBezTo>
                      <a:pt x="421" y="145"/>
                      <a:pt x="385" y="184"/>
                      <a:pt x="385" y="184"/>
                    </a:cubicBezTo>
                    <a:cubicBezTo>
                      <a:pt x="369" y="249"/>
                      <a:pt x="306" y="271"/>
                      <a:pt x="257" y="312"/>
                    </a:cubicBezTo>
                    <a:cubicBezTo>
                      <a:pt x="248" y="319"/>
                      <a:pt x="242" y="329"/>
                      <a:pt x="233" y="336"/>
                    </a:cubicBezTo>
                    <a:cubicBezTo>
                      <a:pt x="210" y="355"/>
                      <a:pt x="185" y="373"/>
                      <a:pt x="161" y="392"/>
                    </a:cubicBezTo>
                    <a:cubicBezTo>
                      <a:pt x="153" y="398"/>
                      <a:pt x="151" y="409"/>
                      <a:pt x="145" y="416"/>
                    </a:cubicBezTo>
                    <a:cubicBezTo>
                      <a:pt x="127" y="436"/>
                      <a:pt x="108" y="453"/>
                      <a:pt x="89" y="472"/>
                    </a:cubicBezTo>
                    <a:cubicBezTo>
                      <a:pt x="81" y="480"/>
                      <a:pt x="65" y="496"/>
                      <a:pt x="65" y="496"/>
                    </a:cubicBezTo>
                    <a:cubicBezTo>
                      <a:pt x="53" y="532"/>
                      <a:pt x="34" y="563"/>
                      <a:pt x="25" y="600"/>
                    </a:cubicBezTo>
                    <a:cubicBezTo>
                      <a:pt x="16" y="637"/>
                      <a:pt x="10" y="675"/>
                      <a:pt x="1" y="712"/>
                    </a:cubicBezTo>
                    <a:cubicBezTo>
                      <a:pt x="6" y="807"/>
                      <a:pt x="0" y="852"/>
                      <a:pt x="25" y="928"/>
                    </a:cubicBezTo>
                    <a:cubicBezTo>
                      <a:pt x="155" y="921"/>
                      <a:pt x="274" y="912"/>
                      <a:pt x="377" y="824"/>
                    </a:cubicBezTo>
                    <a:cubicBezTo>
                      <a:pt x="423" y="785"/>
                      <a:pt x="440" y="721"/>
                      <a:pt x="489" y="688"/>
                    </a:cubicBezTo>
                    <a:cubicBezTo>
                      <a:pt x="500" y="644"/>
                      <a:pt x="519" y="645"/>
                      <a:pt x="537" y="608"/>
                    </a:cubicBezTo>
                    <a:cubicBezTo>
                      <a:pt x="560" y="561"/>
                      <a:pt x="588" y="525"/>
                      <a:pt x="625" y="488"/>
                    </a:cubicBezTo>
                    <a:cubicBezTo>
                      <a:pt x="641" y="439"/>
                      <a:pt x="685" y="402"/>
                      <a:pt x="713" y="360"/>
                    </a:cubicBezTo>
                    <a:cubicBezTo>
                      <a:pt x="722" y="346"/>
                      <a:pt x="724" y="328"/>
                      <a:pt x="729" y="312"/>
                    </a:cubicBezTo>
                    <a:cubicBezTo>
                      <a:pt x="743" y="269"/>
                      <a:pt x="770" y="228"/>
                      <a:pt x="785" y="184"/>
                    </a:cubicBezTo>
                    <a:cubicBezTo>
                      <a:pt x="792" y="131"/>
                      <a:pt x="803" y="93"/>
                      <a:pt x="777" y="40"/>
                    </a:cubicBezTo>
                    <a:cubicBezTo>
                      <a:pt x="773" y="31"/>
                      <a:pt x="710" y="12"/>
                      <a:pt x="697" y="8"/>
                    </a:cubicBezTo>
                    <a:cubicBezTo>
                      <a:pt x="689" y="5"/>
                      <a:pt x="673" y="0"/>
                      <a:pt x="673" y="0"/>
                    </a:cubicBezTo>
                    <a:cubicBezTo>
                      <a:pt x="652" y="3"/>
                      <a:pt x="629" y="0"/>
                      <a:pt x="609" y="8"/>
                    </a:cubicBezTo>
                    <a:cubicBezTo>
                      <a:pt x="600" y="12"/>
                      <a:pt x="601" y="26"/>
                      <a:pt x="593" y="32"/>
                    </a:cubicBezTo>
                    <a:cubicBezTo>
                      <a:pt x="566" y="53"/>
                      <a:pt x="569" y="28"/>
                      <a:pt x="569" y="4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65" name="Text Box 9"/>
              <p:cNvSpPr txBox="1">
                <a:spLocks noChangeArrowheads="1"/>
              </p:cNvSpPr>
              <p:nvPr/>
            </p:nvSpPr>
            <p:spPr bwMode="auto">
              <a:xfrm>
                <a:off x="3736" y="2496"/>
                <a:ext cx="488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7066" name="Text Box 10"/>
              <p:cNvSpPr txBox="1">
                <a:spLocks noChangeArrowheads="1"/>
              </p:cNvSpPr>
              <p:nvPr/>
            </p:nvSpPr>
            <p:spPr bwMode="auto">
              <a:xfrm>
                <a:off x="4912" y="2496"/>
                <a:ext cx="486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7067" name="Text Box 11"/>
              <p:cNvSpPr txBox="1">
                <a:spLocks noChangeArrowheads="1"/>
              </p:cNvSpPr>
              <p:nvPr/>
            </p:nvSpPr>
            <p:spPr bwMode="auto">
              <a:xfrm>
                <a:off x="4264" y="1725"/>
                <a:ext cx="770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7068" name="Text Box 12"/>
              <p:cNvSpPr txBox="1">
                <a:spLocks noChangeArrowheads="1"/>
              </p:cNvSpPr>
              <p:nvPr/>
            </p:nvSpPr>
            <p:spPr bwMode="auto">
              <a:xfrm>
                <a:off x="4264" y="2700"/>
                <a:ext cx="568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Mercury (Hg)</a:t>
                </a:r>
              </a:p>
            </p:txBody>
          </p:sp>
          <p:sp>
            <p:nvSpPr>
              <p:cNvPr id="557069" name="Line 13"/>
              <p:cNvSpPr>
                <a:spLocks noChangeShapeType="1"/>
              </p:cNvSpPr>
              <p:nvPr/>
            </p:nvSpPr>
            <p:spPr bwMode="auto">
              <a:xfrm flipV="1">
                <a:off x="4061" y="2415"/>
                <a:ext cx="121" cy="81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70" name="Line 14"/>
              <p:cNvSpPr>
                <a:spLocks noChangeShapeType="1"/>
              </p:cNvSpPr>
              <p:nvPr/>
            </p:nvSpPr>
            <p:spPr bwMode="auto">
              <a:xfrm flipV="1">
                <a:off x="4223" y="2577"/>
                <a:ext cx="122" cy="81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71" name="Line 15"/>
              <p:cNvSpPr>
                <a:spLocks noChangeShapeType="1"/>
              </p:cNvSpPr>
              <p:nvPr/>
            </p:nvSpPr>
            <p:spPr bwMode="auto">
              <a:xfrm rot="15632260" flipV="1">
                <a:off x="4853" y="2477"/>
                <a:ext cx="117" cy="81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72" name="Line 16"/>
              <p:cNvSpPr>
                <a:spLocks noChangeShapeType="1"/>
              </p:cNvSpPr>
              <p:nvPr/>
            </p:nvSpPr>
            <p:spPr bwMode="auto">
              <a:xfrm rot="15632260" flipV="1">
                <a:off x="5016" y="2312"/>
                <a:ext cx="122" cy="81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73" name="Line 17"/>
              <p:cNvSpPr>
                <a:spLocks noChangeShapeType="1"/>
              </p:cNvSpPr>
              <p:nvPr/>
            </p:nvSpPr>
            <p:spPr bwMode="auto">
              <a:xfrm rot="6714641" flipV="1">
                <a:off x="4350" y="2166"/>
                <a:ext cx="121" cy="33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74" name="Line 18"/>
              <p:cNvSpPr>
                <a:spLocks noChangeShapeType="1"/>
              </p:cNvSpPr>
              <p:nvPr/>
            </p:nvSpPr>
            <p:spPr bwMode="auto">
              <a:xfrm rot="6714641" flipV="1">
                <a:off x="4633" y="2166"/>
                <a:ext cx="121" cy="34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75" name="Text Box 19"/>
              <p:cNvSpPr txBox="1">
                <a:spLocks noChangeArrowheads="1"/>
              </p:cNvSpPr>
              <p:nvPr/>
            </p:nvSpPr>
            <p:spPr bwMode="auto">
              <a:xfrm>
                <a:off x="4101" y="2293"/>
                <a:ext cx="325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57076" name="Text Box 20"/>
              <p:cNvSpPr txBox="1">
                <a:spLocks noChangeArrowheads="1"/>
              </p:cNvSpPr>
              <p:nvPr/>
            </p:nvSpPr>
            <p:spPr bwMode="auto">
              <a:xfrm>
                <a:off x="4800" y="2161"/>
                <a:ext cx="324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57077" name="Text Box 21"/>
              <p:cNvSpPr txBox="1">
                <a:spLocks noChangeArrowheads="1"/>
              </p:cNvSpPr>
              <p:nvPr/>
            </p:nvSpPr>
            <p:spPr bwMode="auto">
              <a:xfrm>
                <a:off x="4547" y="2211"/>
                <a:ext cx="325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57078" name="Text Box 22"/>
              <p:cNvSpPr txBox="1">
                <a:spLocks noChangeArrowheads="1"/>
              </p:cNvSpPr>
              <p:nvPr/>
            </p:nvSpPr>
            <p:spPr bwMode="auto">
              <a:xfrm>
                <a:off x="4264" y="2455"/>
                <a:ext cx="324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Sn</a:t>
                </a:r>
              </a:p>
            </p:txBody>
          </p:sp>
          <p:sp>
            <p:nvSpPr>
              <p:cNvPr id="557079" name="Rectangle 23"/>
              <p:cNvSpPr>
                <a:spLocks noChangeArrowheads="1"/>
              </p:cNvSpPr>
              <p:nvPr/>
            </p:nvSpPr>
            <p:spPr bwMode="auto">
              <a:xfrm>
                <a:off x="4290" y="2212"/>
                <a:ext cx="248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Sn</a:t>
                </a:r>
              </a:p>
            </p:txBody>
          </p:sp>
          <p:sp>
            <p:nvSpPr>
              <p:cNvPr id="557080" name="Rectangle 24"/>
              <p:cNvSpPr>
                <a:spLocks noChangeArrowheads="1"/>
              </p:cNvSpPr>
              <p:nvPr/>
            </p:nvSpPr>
            <p:spPr bwMode="auto">
              <a:xfrm>
                <a:off x="4655" y="2374"/>
                <a:ext cx="248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Sn</a:t>
                </a:r>
              </a:p>
            </p:txBody>
          </p:sp>
          <p:sp>
            <p:nvSpPr>
              <p:cNvPr id="557081" name="Line 25"/>
              <p:cNvSpPr>
                <a:spLocks noChangeShapeType="1"/>
              </p:cNvSpPr>
              <p:nvPr/>
            </p:nvSpPr>
            <p:spPr bwMode="auto">
              <a:xfrm flipV="1">
                <a:off x="3888" y="1920"/>
                <a:ext cx="122" cy="81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082" name="Text Box 26"/>
              <p:cNvSpPr txBox="1">
                <a:spLocks noChangeArrowheads="1"/>
              </p:cNvSpPr>
              <p:nvPr/>
            </p:nvSpPr>
            <p:spPr bwMode="auto">
              <a:xfrm>
                <a:off x="3696" y="1968"/>
                <a:ext cx="324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Hg</a:t>
                </a:r>
              </a:p>
            </p:txBody>
          </p:sp>
          <p:sp>
            <p:nvSpPr>
              <p:cNvPr id="557083" name="Text Box 27"/>
              <p:cNvSpPr txBox="1">
                <a:spLocks noChangeArrowheads="1"/>
              </p:cNvSpPr>
              <p:nvPr/>
            </p:nvSpPr>
            <p:spPr bwMode="auto">
              <a:xfrm>
                <a:off x="5185" y="1968"/>
                <a:ext cx="323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Hg</a:t>
                </a:r>
              </a:p>
            </p:txBody>
          </p:sp>
          <p:sp>
            <p:nvSpPr>
              <p:cNvPr id="557084" name="Line 28"/>
              <p:cNvSpPr>
                <a:spLocks noChangeShapeType="1"/>
              </p:cNvSpPr>
              <p:nvPr/>
            </p:nvSpPr>
            <p:spPr bwMode="auto">
              <a:xfrm rot="6714641" flipV="1">
                <a:off x="5284" y="2156"/>
                <a:ext cx="121" cy="34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2064" y="1584"/>
              <a:ext cx="1728" cy="1488"/>
              <a:chOff x="3456" y="1200"/>
              <a:chExt cx="2160" cy="1872"/>
            </a:xfrm>
          </p:grpSpPr>
          <p:sp>
            <p:nvSpPr>
              <p:cNvPr id="557121" name="Rectangle 65"/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2160" cy="1872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122" name="Freeform 66"/>
              <p:cNvSpPr>
                <a:spLocks/>
              </p:cNvSpPr>
              <p:nvPr/>
            </p:nvSpPr>
            <p:spPr bwMode="auto">
              <a:xfrm>
                <a:off x="3456" y="2256"/>
                <a:ext cx="677" cy="730"/>
              </a:xfrm>
              <a:custGeom>
                <a:avLst/>
                <a:gdLst/>
                <a:ahLst/>
                <a:cxnLst>
                  <a:cxn ang="0">
                    <a:pos x="467" y="208"/>
                  </a:cxn>
                  <a:cxn ang="0">
                    <a:pos x="315" y="120"/>
                  </a:cxn>
                  <a:cxn ang="0">
                    <a:pos x="219" y="16"/>
                  </a:cxn>
                  <a:cxn ang="0">
                    <a:pos x="179" y="0"/>
                  </a:cxn>
                  <a:cxn ang="0">
                    <a:pos x="67" y="32"/>
                  </a:cxn>
                  <a:cxn ang="0">
                    <a:pos x="195" y="480"/>
                  </a:cxn>
                  <a:cxn ang="0">
                    <a:pos x="339" y="632"/>
                  </a:cxn>
                  <a:cxn ang="0">
                    <a:pos x="379" y="688"/>
                  </a:cxn>
                  <a:cxn ang="0">
                    <a:pos x="499" y="728"/>
                  </a:cxn>
                  <a:cxn ang="0">
                    <a:pos x="659" y="720"/>
                  </a:cxn>
                  <a:cxn ang="0">
                    <a:pos x="675" y="696"/>
                  </a:cxn>
                  <a:cxn ang="0">
                    <a:pos x="667" y="528"/>
                  </a:cxn>
                  <a:cxn ang="0">
                    <a:pos x="571" y="312"/>
                  </a:cxn>
                  <a:cxn ang="0">
                    <a:pos x="563" y="288"/>
                  </a:cxn>
                  <a:cxn ang="0">
                    <a:pos x="515" y="256"/>
                  </a:cxn>
                  <a:cxn ang="0">
                    <a:pos x="467" y="208"/>
                  </a:cxn>
                </a:cxnLst>
                <a:rect l="0" t="0" r="r" b="b"/>
                <a:pathLst>
                  <a:path w="677" h="730">
                    <a:moveTo>
                      <a:pt x="467" y="208"/>
                    </a:moveTo>
                    <a:cubicBezTo>
                      <a:pt x="419" y="160"/>
                      <a:pt x="382" y="133"/>
                      <a:pt x="315" y="120"/>
                    </a:cubicBezTo>
                    <a:cubicBezTo>
                      <a:pt x="262" y="93"/>
                      <a:pt x="253" y="70"/>
                      <a:pt x="219" y="16"/>
                    </a:cubicBezTo>
                    <a:cubicBezTo>
                      <a:pt x="211" y="4"/>
                      <a:pt x="192" y="5"/>
                      <a:pt x="179" y="0"/>
                    </a:cubicBezTo>
                    <a:cubicBezTo>
                      <a:pt x="128" y="6"/>
                      <a:pt x="107" y="5"/>
                      <a:pt x="67" y="32"/>
                    </a:cubicBezTo>
                    <a:cubicBezTo>
                      <a:pt x="11" y="201"/>
                      <a:pt x="0" y="431"/>
                      <a:pt x="195" y="480"/>
                    </a:cubicBezTo>
                    <a:cubicBezTo>
                      <a:pt x="251" y="517"/>
                      <a:pt x="296" y="580"/>
                      <a:pt x="339" y="632"/>
                    </a:cubicBezTo>
                    <a:cubicBezTo>
                      <a:pt x="362" y="659"/>
                      <a:pt x="350" y="659"/>
                      <a:pt x="379" y="688"/>
                    </a:cubicBezTo>
                    <a:cubicBezTo>
                      <a:pt x="409" y="718"/>
                      <a:pt x="461" y="715"/>
                      <a:pt x="499" y="728"/>
                    </a:cubicBezTo>
                    <a:cubicBezTo>
                      <a:pt x="552" y="725"/>
                      <a:pt x="606" y="730"/>
                      <a:pt x="659" y="720"/>
                    </a:cubicBezTo>
                    <a:cubicBezTo>
                      <a:pt x="668" y="718"/>
                      <a:pt x="675" y="706"/>
                      <a:pt x="675" y="696"/>
                    </a:cubicBezTo>
                    <a:cubicBezTo>
                      <a:pt x="677" y="640"/>
                      <a:pt x="671" y="584"/>
                      <a:pt x="667" y="528"/>
                    </a:cubicBezTo>
                    <a:cubicBezTo>
                      <a:pt x="661" y="454"/>
                      <a:pt x="623" y="364"/>
                      <a:pt x="571" y="312"/>
                    </a:cubicBezTo>
                    <a:cubicBezTo>
                      <a:pt x="568" y="304"/>
                      <a:pt x="569" y="294"/>
                      <a:pt x="563" y="288"/>
                    </a:cubicBezTo>
                    <a:cubicBezTo>
                      <a:pt x="549" y="274"/>
                      <a:pt x="515" y="256"/>
                      <a:pt x="515" y="256"/>
                    </a:cubicBezTo>
                    <a:cubicBezTo>
                      <a:pt x="500" y="233"/>
                      <a:pt x="485" y="226"/>
                      <a:pt x="467" y="20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123" name="Freeform 67"/>
              <p:cNvSpPr>
                <a:spLocks/>
              </p:cNvSpPr>
              <p:nvPr/>
            </p:nvSpPr>
            <p:spPr bwMode="auto">
              <a:xfrm>
                <a:off x="3648" y="1200"/>
                <a:ext cx="1870" cy="796"/>
              </a:xfrm>
              <a:custGeom>
                <a:avLst/>
                <a:gdLst/>
                <a:ahLst/>
                <a:cxnLst>
                  <a:cxn ang="0">
                    <a:pos x="976" y="12"/>
                  </a:cxn>
                  <a:cxn ang="0">
                    <a:pos x="664" y="20"/>
                  </a:cxn>
                  <a:cxn ang="0">
                    <a:pos x="360" y="52"/>
                  </a:cxn>
                  <a:cxn ang="0">
                    <a:pos x="160" y="92"/>
                  </a:cxn>
                  <a:cxn ang="0">
                    <a:pos x="64" y="140"/>
                  </a:cxn>
                  <a:cxn ang="0">
                    <a:pos x="24" y="188"/>
                  </a:cxn>
                  <a:cxn ang="0">
                    <a:pos x="8" y="236"/>
                  </a:cxn>
                  <a:cxn ang="0">
                    <a:pos x="0" y="260"/>
                  </a:cxn>
                  <a:cxn ang="0">
                    <a:pos x="16" y="420"/>
                  </a:cxn>
                  <a:cxn ang="0">
                    <a:pos x="248" y="700"/>
                  </a:cxn>
                  <a:cxn ang="0">
                    <a:pos x="392" y="716"/>
                  </a:cxn>
                  <a:cxn ang="0">
                    <a:pos x="648" y="796"/>
                  </a:cxn>
                  <a:cxn ang="0">
                    <a:pos x="968" y="788"/>
                  </a:cxn>
                  <a:cxn ang="0">
                    <a:pos x="1272" y="724"/>
                  </a:cxn>
                  <a:cxn ang="0">
                    <a:pos x="1416" y="660"/>
                  </a:cxn>
                  <a:cxn ang="0">
                    <a:pos x="1464" y="644"/>
                  </a:cxn>
                  <a:cxn ang="0">
                    <a:pos x="1552" y="596"/>
                  </a:cxn>
                  <a:cxn ang="0">
                    <a:pos x="1720" y="532"/>
                  </a:cxn>
                  <a:cxn ang="0">
                    <a:pos x="1856" y="372"/>
                  </a:cxn>
                  <a:cxn ang="0">
                    <a:pos x="1816" y="116"/>
                  </a:cxn>
                  <a:cxn ang="0">
                    <a:pos x="1736" y="92"/>
                  </a:cxn>
                  <a:cxn ang="0">
                    <a:pos x="1536" y="60"/>
                  </a:cxn>
                  <a:cxn ang="0">
                    <a:pos x="1312" y="44"/>
                  </a:cxn>
                  <a:cxn ang="0">
                    <a:pos x="976" y="12"/>
                  </a:cxn>
                </a:cxnLst>
                <a:rect l="0" t="0" r="r" b="b"/>
                <a:pathLst>
                  <a:path w="1870" h="796">
                    <a:moveTo>
                      <a:pt x="976" y="12"/>
                    </a:moveTo>
                    <a:cubicBezTo>
                      <a:pt x="872" y="15"/>
                      <a:pt x="768" y="15"/>
                      <a:pt x="664" y="20"/>
                    </a:cubicBezTo>
                    <a:cubicBezTo>
                      <a:pt x="563" y="25"/>
                      <a:pt x="462" y="47"/>
                      <a:pt x="360" y="52"/>
                    </a:cubicBezTo>
                    <a:cubicBezTo>
                      <a:pt x="295" y="74"/>
                      <a:pt x="225" y="70"/>
                      <a:pt x="160" y="92"/>
                    </a:cubicBezTo>
                    <a:cubicBezTo>
                      <a:pt x="123" y="104"/>
                      <a:pt x="100" y="128"/>
                      <a:pt x="64" y="140"/>
                    </a:cubicBezTo>
                    <a:cubicBezTo>
                      <a:pt x="52" y="157"/>
                      <a:pt x="34" y="170"/>
                      <a:pt x="24" y="188"/>
                    </a:cubicBezTo>
                    <a:cubicBezTo>
                      <a:pt x="16" y="203"/>
                      <a:pt x="13" y="220"/>
                      <a:pt x="8" y="236"/>
                    </a:cubicBezTo>
                    <a:cubicBezTo>
                      <a:pt x="5" y="244"/>
                      <a:pt x="0" y="260"/>
                      <a:pt x="0" y="260"/>
                    </a:cubicBezTo>
                    <a:cubicBezTo>
                      <a:pt x="4" y="316"/>
                      <a:pt x="4" y="366"/>
                      <a:pt x="16" y="420"/>
                    </a:cubicBezTo>
                    <a:cubicBezTo>
                      <a:pt x="35" y="505"/>
                      <a:pt x="170" y="661"/>
                      <a:pt x="248" y="700"/>
                    </a:cubicBezTo>
                    <a:cubicBezTo>
                      <a:pt x="291" y="722"/>
                      <a:pt x="344" y="713"/>
                      <a:pt x="392" y="716"/>
                    </a:cubicBezTo>
                    <a:cubicBezTo>
                      <a:pt x="478" y="733"/>
                      <a:pt x="561" y="774"/>
                      <a:pt x="648" y="796"/>
                    </a:cubicBezTo>
                    <a:cubicBezTo>
                      <a:pt x="755" y="793"/>
                      <a:pt x="861" y="792"/>
                      <a:pt x="968" y="788"/>
                    </a:cubicBezTo>
                    <a:cubicBezTo>
                      <a:pt x="1070" y="784"/>
                      <a:pt x="1171" y="738"/>
                      <a:pt x="1272" y="724"/>
                    </a:cubicBezTo>
                    <a:cubicBezTo>
                      <a:pt x="1319" y="700"/>
                      <a:pt x="1367" y="680"/>
                      <a:pt x="1416" y="660"/>
                    </a:cubicBezTo>
                    <a:cubicBezTo>
                      <a:pt x="1432" y="654"/>
                      <a:pt x="1450" y="653"/>
                      <a:pt x="1464" y="644"/>
                    </a:cubicBezTo>
                    <a:cubicBezTo>
                      <a:pt x="1503" y="618"/>
                      <a:pt x="1510" y="609"/>
                      <a:pt x="1552" y="596"/>
                    </a:cubicBezTo>
                    <a:cubicBezTo>
                      <a:pt x="1608" y="579"/>
                      <a:pt x="1673" y="572"/>
                      <a:pt x="1720" y="532"/>
                    </a:cubicBezTo>
                    <a:cubicBezTo>
                      <a:pt x="1783" y="478"/>
                      <a:pt x="1811" y="439"/>
                      <a:pt x="1856" y="372"/>
                    </a:cubicBezTo>
                    <a:cubicBezTo>
                      <a:pt x="1854" y="336"/>
                      <a:pt x="1870" y="170"/>
                      <a:pt x="1816" y="116"/>
                    </a:cubicBezTo>
                    <a:cubicBezTo>
                      <a:pt x="1791" y="91"/>
                      <a:pt x="1772" y="98"/>
                      <a:pt x="1736" y="92"/>
                    </a:cubicBezTo>
                    <a:cubicBezTo>
                      <a:pt x="1665" y="80"/>
                      <a:pt x="1609" y="65"/>
                      <a:pt x="1536" y="60"/>
                    </a:cubicBezTo>
                    <a:cubicBezTo>
                      <a:pt x="1469" y="55"/>
                      <a:pt x="1381" y="52"/>
                      <a:pt x="1312" y="44"/>
                    </a:cubicBezTo>
                    <a:cubicBezTo>
                      <a:pt x="1198" y="31"/>
                      <a:pt x="1091" y="0"/>
                      <a:pt x="976" y="12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124" name="Freeform 68"/>
              <p:cNvSpPr>
                <a:spLocks/>
              </p:cNvSpPr>
              <p:nvPr/>
            </p:nvSpPr>
            <p:spPr bwMode="auto">
              <a:xfrm>
                <a:off x="4800" y="2112"/>
                <a:ext cx="803" cy="928"/>
              </a:xfrm>
              <a:custGeom>
                <a:avLst/>
                <a:gdLst/>
                <a:ahLst/>
                <a:cxnLst>
                  <a:cxn ang="0">
                    <a:pos x="569" y="48"/>
                  </a:cxn>
                  <a:cxn ang="0">
                    <a:pos x="441" y="128"/>
                  </a:cxn>
                  <a:cxn ang="0">
                    <a:pos x="385" y="184"/>
                  </a:cxn>
                  <a:cxn ang="0">
                    <a:pos x="257" y="312"/>
                  </a:cxn>
                  <a:cxn ang="0">
                    <a:pos x="233" y="336"/>
                  </a:cxn>
                  <a:cxn ang="0">
                    <a:pos x="161" y="392"/>
                  </a:cxn>
                  <a:cxn ang="0">
                    <a:pos x="145" y="416"/>
                  </a:cxn>
                  <a:cxn ang="0">
                    <a:pos x="89" y="472"/>
                  </a:cxn>
                  <a:cxn ang="0">
                    <a:pos x="65" y="496"/>
                  </a:cxn>
                  <a:cxn ang="0">
                    <a:pos x="25" y="600"/>
                  </a:cxn>
                  <a:cxn ang="0">
                    <a:pos x="1" y="712"/>
                  </a:cxn>
                  <a:cxn ang="0">
                    <a:pos x="25" y="928"/>
                  </a:cxn>
                  <a:cxn ang="0">
                    <a:pos x="377" y="824"/>
                  </a:cxn>
                  <a:cxn ang="0">
                    <a:pos x="489" y="688"/>
                  </a:cxn>
                  <a:cxn ang="0">
                    <a:pos x="537" y="608"/>
                  </a:cxn>
                  <a:cxn ang="0">
                    <a:pos x="625" y="488"/>
                  </a:cxn>
                  <a:cxn ang="0">
                    <a:pos x="713" y="360"/>
                  </a:cxn>
                  <a:cxn ang="0">
                    <a:pos x="729" y="312"/>
                  </a:cxn>
                  <a:cxn ang="0">
                    <a:pos x="785" y="184"/>
                  </a:cxn>
                  <a:cxn ang="0">
                    <a:pos x="777" y="40"/>
                  </a:cxn>
                  <a:cxn ang="0">
                    <a:pos x="697" y="8"/>
                  </a:cxn>
                  <a:cxn ang="0">
                    <a:pos x="673" y="0"/>
                  </a:cxn>
                  <a:cxn ang="0">
                    <a:pos x="609" y="8"/>
                  </a:cxn>
                  <a:cxn ang="0">
                    <a:pos x="593" y="32"/>
                  </a:cxn>
                  <a:cxn ang="0">
                    <a:pos x="569" y="48"/>
                  </a:cxn>
                </a:cxnLst>
                <a:rect l="0" t="0" r="r" b="b"/>
                <a:pathLst>
                  <a:path w="803" h="928">
                    <a:moveTo>
                      <a:pt x="569" y="48"/>
                    </a:moveTo>
                    <a:cubicBezTo>
                      <a:pt x="522" y="72"/>
                      <a:pt x="481" y="94"/>
                      <a:pt x="441" y="128"/>
                    </a:cubicBezTo>
                    <a:cubicBezTo>
                      <a:pt x="421" y="145"/>
                      <a:pt x="385" y="184"/>
                      <a:pt x="385" y="184"/>
                    </a:cubicBezTo>
                    <a:cubicBezTo>
                      <a:pt x="369" y="249"/>
                      <a:pt x="306" y="271"/>
                      <a:pt x="257" y="312"/>
                    </a:cubicBezTo>
                    <a:cubicBezTo>
                      <a:pt x="248" y="319"/>
                      <a:pt x="242" y="329"/>
                      <a:pt x="233" y="336"/>
                    </a:cubicBezTo>
                    <a:cubicBezTo>
                      <a:pt x="210" y="355"/>
                      <a:pt x="185" y="373"/>
                      <a:pt x="161" y="392"/>
                    </a:cubicBezTo>
                    <a:cubicBezTo>
                      <a:pt x="153" y="398"/>
                      <a:pt x="151" y="409"/>
                      <a:pt x="145" y="416"/>
                    </a:cubicBezTo>
                    <a:cubicBezTo>
                      <a:pt x="127" y="436"/>
                      <a:pt x="108" y="453"/>
                      <a:pt x="89" y="472"/>
                    </a:cubicBezTo>
                    <a:cubicBezTo>
                      <a:pt x="81" y="480"/>
                      <a:pt x="65" y="496"/>
                      <a:pt x="65" y="496"/>
                    </a:cubicBezTo>
                    <a:cubicBezTo>
                      <a:pt x="53" y="532"/>
                      <a:pt x="34" y="563"/>
                      <a:pt x="25" y="600"/>
                    </a:cubicBezTo>
                    <a:cubicBezTo>
                      <a:pt x="16" y="637"/>
                      <a:pt x="10" y="675"/>
                      <a:pt x="1" y="712"/>
                    </a:cubicBezTo>
                    <a:cubicBezTo>
                      <a:pt x="6" y="807"/>
                      <a:pt x="0" y="852"/>
                      <a:pt x="25" y="928"/>
                    </a:cubicBezTo>
                    <a:cubicBezTo>
                      <a:pt x="155" y="921"/>
                      <a:pt x="274" y="912"/>
                      <a:pt x="377" y="824"/>
                    </a:cubicBezTo>
                    <a:cubicBezTo>
                      <a:pt x="423" y="785"/>
                      <a:pt x="440" y="721"/>
                      <a:pt x="489" y="688"/>
                    </a:cubicBezTo>
                    <a:cubicBezTo>
                      <a:pt x="500" y="644"/>
                      <a:pt x="519" y="645"/>
                      <a:pt x="537" y="608"/>
                    </a:cubicBezTo>
                    <a:cubicBezTo>
                      <a:pt x="560" y="561"/>
                      <a:pt x="588" y="525"/>
                      <a:pt x="625" y="488"/>
                    </a:cubicBezTo>
                    <a:cubicBezTo>
                      <a:pt x="641" y="439"/>
                      <a:pt x="685" y="402"/>
                      <a:pt x="713" y="360"/>
                    </a:cubicBezTo>
                    <a:cubicBezTo>
                      <a:pt x="722" y="346"/>
                      <a:pt x="724" y="328"/>
                      <a:pt x="729" y="312"/>
                    </a:cubicBezTo>
                    <a:cubicBezTo>
                      <a:pt x="743" y="269"/>
                      <a:pt x="770" y="228"/>
                      <a:pt x="785" y="184"/>
                    </a:cubicBezTo>
                    <a:cubicBezTo>
                      <a:pt x="792" y="131"/>
                      <a:pt x="803" y="93"/>
                      <a:pt x="777" y="40"/>
                    </a:cubicBezTo>
                    <a:cubicBezTo>
                      <a:pt x="773" y="31"/>
                      <a:pt x="710" y="12"/>
                      <a:pt x="697" y="8"/>
                    </a:cubicBezTo>
                    <a:cubicBezTo>
                      <a:pt x="689" y="5"/>
                      <a:pt x="673" y="0"/>
                      <a:pt x="673" y="0"/>
                    </a:cubicBezTo>
                    <a:cubicBezTo>
                      <a:pt x="652" y="3"/>
                      <a:pt x="629" y="0"/>
                      <a:pt x="609" y="8"/>
                    </a:cubicBezTo>
                    <a:cubicBezTo>
                      <a:pt x="600" y="12"/>
                      <a:pt x="601" y="26"/>
                      <a:pt x="593" y="32"/>
                    </a:cubicBezTo>
                    <a:cubicBezTo>
                      <a:pt x="566" y="53"/>
                      <a:pt x="569" y="28"/>
                      <a:pt x="569" y="4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125" name="Line 69"/>
              <p:cNvSpPr>
                <a:spLocks noChangeShapeType="1"/>
              </p:cNvSpPr>
              <p:nvPr/>
            </p:nvSpPr>
            <p:spPr bwMode="auto">
              <a:xfrm rot="9654025" flipV="1">
                <a:off x="4176" y="2400"/>
                <a:ext cx="288" cy="96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6" name="Group 70"/>
              <p:cNvGrpSpPr>
                <a:grpSpLocks/>
              </p:cNvGrpSpPr>
              <p:nvPr/>
            </p:nvGrpSpPr>
            <p:grpSpPr bwMode="auto">
              <a:xfrm>
                <a:off x="3552" y="2736"/>
                <a:ext cx="192" cy="144"/>
                <a:chOff x="768" y="3072"/>
                <a:chExt cx="192" cy="144"/>
              </a:xfrm>
            </p:grpSpPr>
            <p:sp>
              <p:nvSpPr>
                <p:cNvPr id="557127" name="AutoShape 7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28" name="AutoShape 7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29" name="AutoShape 7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7" name="Group 74"/>
              <p:cNvGrpSpPr>
                <a:grpSpLocks/>
              </p:cNvGrpSpPr>
              <p:nvPr/>
            </p:nvGrpSpPr>
            <p:grpSpPr bwMode="auto">
              <a:xfrm>
                <a:off x="3696" y="2208"/>
                <a:ext cx="528" cy="480"/>
                <a:chOff x="576" y="2880"/>
                <a:chExt cx="528" cy="480"/>
              </a:xfrm>
            </p:grpSpPr>
            <p:grpSp>
              <p:nvGrpSpPr>
                <p:cNvPr id="8" name="Group 75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132" name="AutoShape 7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33" name="AutoShape 7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34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9" name="Group 79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136" name="AutoShape 8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37" name="AutoShape 8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38" name="AutoShape 8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0" name="Group 83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140" name="AutoShape 8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41" name="AutoShape 8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42" name="AutoShape 8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1" name="Group 87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144" name="AutoShape 8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45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46" name="AutoShape 9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2" name="Group 91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148" name="AutoShape 9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49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50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3" name="Group 95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152" name="AutoShape 9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53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54" name="AutoShape 9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4" name="Group 99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156" name="AutoShape 10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57" name="AutoShape 10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58" name="AutoShape 10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15" name="Group 103"/>
              <p:cNvGrpSpPr>
                <a:grpSpLocks/>
              </p:cNvGrpSpPr>
              <p:nvPr/>
            </p:nvGrpSpPr>
            <p:grpSpPr bwMode="auto">
              <a:xfrm>
                <a:off x="3696" y="2256"/>
                <a:ext cx="192" cy="144"/>
                <a:chOff x="768" y="3072"/>
                <a:chExt cx="192" cy="144"/>
              </a:xfrm>
            </p:grpSpPr>
            <p:sp>
              <p:nvSpPr>
                <p:cNvPr id="557160" name="AutoShape 10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61" name="AutoShape 10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62" name="AutoShape 10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6" name="Group 107"/>
              <p:cNvGrpSpPr>
                <a:grpSpLocks/>
              </p:cNvGrpSpPr>
              <p:nvPr/>
            </p:nvGrpSpPr>
            <p:grpSpPr bwMode="auto">
              <a:xfrm>
                <a:off x="4992" y="1824"/>
                <a:ext cx="192" cy="144"/>
                <a:chOff x="768" y="3072"/>
                <a:chExt cx="192" cy="144"/>
              </a:xfrm>
            </p:grpSpPr>
            <p:sp>
              <p:nvSpPr>
                <p:cNvPr id="557164" name="AutoShape 10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65" name="AutoShape 10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66" name="AutoShape 11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7" name="Group 111"/>
              <p:cNvGrpSpPr>
                <a:grpSpLocks/>
              </p:cNvGrpSpPr>
              <p:nvPr/>
            </p:nvGrpSpPr>
            <p:grpSpPr bwMode="auto">
              <a:xfrm rot="-5665660">
                <a:off x="4776" y="2136"/>
                <a:ext cx="528" cy="480"/>
                <a:chOff x="1296" y="2928"/>
                <a:chExt cx="528" cy="480"/>
              </a:xfrm>
            </p:grpSpPr>
            <p:grpSp>
              <p:nvGrpSpPr>
                <p:cNvPr id="18" name="Group 112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169" name="AutoShape 1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70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71" name="AutoShape 11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9" name="Group 116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7173" name="AutoShape 11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74" name="AutoShape 11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75" name="AutoShape 11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0" name="Group 120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177" name="AutoShape 12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78" name="AutoShape 1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79" name="AutoShape 12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1" name="Group 124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181" name="AutoShape 12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82" name="AutoShape 12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83" name="AutoShape 12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2" name="Group 128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185" name="AutoShape 12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86" name="AutoShape 13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87" name="AutoShape 13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3" name="Group 132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189" name="AutoShape 13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90" name="AutoShape 13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91" name="AutoShape 13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4" name="Group 136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7193" name="AutoShape 13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94" name="AutoShape 13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195" name="AutoShape 13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5" name="Group 140"/>
              <p:cNvGrpSpPr>
                <a:grpSpLocks/>
              </p:cNvGrpSpPr>
              <p:nvPr/>
            </p:nvGrpSpPr>
            <p:grpSpPr bwMode="auto">
              <a:xfrm>
                <a:off x="3648" y="2832"/>
                <a:ext cx="192" cy="144"/>
                <a:chOff x="768" y="3072"/>
                <a:chExt cx="192" cy="144"/>
              </a:xfrm>
            </p:grpSpPr>
            <p:sp>
              <p:nvSpPr>
                <p:cNvPr id="557197" name="AutoShape 14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98" name="AutoShape 14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199" name="AutoShape 14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Group 144"/>
              <p:cNvGrpSpPr>
                <a:grpSpLocks/>
              </p:cNvGrpSpPr>
              <p:nvPr/>
            </p:nvGrpSpPr>
            <p:grpSpPr bwMode="auto">
              <a:xfrm rot="2113300">
                <a:off x="4608" y="1728"/>
                <a:ext cx="457" cy="505"/>
                <a:chOff x="1021" y="3059"/>
                <a:chExt cx="457" cy="505"/>
              </a:xfrm>
            </p:grpSpPr>
            <p:grpSp>
              <p:nvGrpSpPr>
                <p:cNvPr id="27" name="Group 145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7202" name="AutoShape 1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03" name="AutoShape 1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04" name="AutoShape 1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8" name="Group 149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7206" name="AutoShape 1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07" name="AutoShape 1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08" name="AutoShape 1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" name="Group 153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7210" name="AutoShape 1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11" name="AutoShape 1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12" name="AutoShape 1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30" name="Group 157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7214" name="AutoShape 15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15" name="AutoShape 15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16" name="AutoShape 16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7217" name="Text Box 161"/>
              <p:cNvSpPr txBox="1">
                <a:spLocks noChangeArrowheads="1"/>
              </p:cNvSpPr>
              <p:nvPr/>
            </p:nvSpPr>
            <p:spPr bwMode="auto">
              <a:xfrm>
                <a:off x="4320" y="2162"/>
                <a:ext cx="432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</a:t>
                </a:r>
                <a:r>
                  <a:rPr lang="en-US" sz="2400" b="1" baseline="-2500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1</a:t>
                </a:r>
                <a:endParaRPr lang="en-US" sz="2400" b="1" baseline="-2500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1" name="Group 162"/>
              <p:cNvGrpSpPr>
                <a:grpSpLocks/>
              </p:cNvGrpSpPr>
              <p:nvPr/>
            </p:nvGrpSpPr>
            <p:grpSpPr bwMode="auto">
              <a:xfrm rot="3207860">
                <a:off x="4008" y="1752"/>
                <a:ext cx="457" cy="505"/>
                <a:chOff x="1021" y="3059"/>
                <a:chExt cx="457" cy="505"/>
              </a:xfrm>
            </p:grpSpPr>
            <p:grpSp>
              <p:nvGrpSpPr>
                <p:cNvPr id="557155" name="Group 163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7220" name="AutoShape 16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21" name="AutoShape 16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22" name="AutoShape 16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159" name="Group 167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7224" name="AutoShape 16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25" name="AutoShape 16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26" name="AutoShape 17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163" name="Group 171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7228" name="AutoShape 17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29" name="AutoShape 17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30" name="AutoShape 17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167" name="Group 175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7232" name="AutoShape 17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33" name="AutoShape 17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34" name="AutoShape 17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7235" name="Text Box 179"/>
              <p:cNvSpPr txBox="1">
                <a:spLocks noChangeArrowheads="1"/>
              </p:cNvSpPr>
              <p:nvPr/>
            </p:nvSpPr>
            <p:spPr bwMode="auto">
              <a:xfrm>
                <a:off x="4129" y="1486"/>
                <a:ext cx="931" cy="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7236" name="Text Box 180"/>
              <p:cNvSpPr txBox="1">
                <a:spLocks noChangeArrowheads="1"/>
              </p:cNvSpPr>
              <p:nvPr/>
            </p:nvSpPr>
            <p:spPr bwMode="auto">
              <a:xfrm>
                <a:off x="3456" y="2448"/>
                <a:ext cx="591" cy="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7237" name="Text Box 181"/>
              <p:cNvSpPr txBox="1">
                <a:spLocks noChangeArrowheads="1"/>
              </p:cNvSpPr>
              <p:nvPr/>
            </p:nvSpPr>
            <p:spPr bwMode="auto">
              <a:xfrm>
                <a:off x="4896" y="2448"/>
                <a:ext cx="591" cy="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</p:grpSp>
        <p:grpSp>
          <p:nvGrpSpPr>
            <p:cNvPr id="557168" name="Group 182"/>
            <p:cNvGrpSpPr>
              <a:grpSpLocks/>
            </p:cNvGrpSpPr>
            <p:nvPr/>
          </p:nvGrpSpPr>
          <p:grpSpPr bwMode="auto">
            <a:xfrm>
              <a:off x="4032" y="1536"/>
              <a:ext cx="1632" cy="1536"/>
              <a:chOff x="3504" y="1008"/>
              <a:chExt cx="2112" cy="1872"/>
            </a:xfrm>
          </p:grpSpPr>
          <p:sp>
            <p:nvSpPr>
              <p:cNvPr id="557239" name="Rectangle 183"/>
              <p:cNvSpPr>
                <a:spLocks noChangeArrowheads="1"/>
              </p:cNvSpPr>
              <p:nvPr/>
            </p:nvSpPr>
            <p:spPr bwMode="auto">
              <a:xfrm>
                <a:off x="3504" y="1008"/>
                <a:ext cx="2112" cy="1872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240" name="Freeform 184"/>
              <p:cNvSpPr>
                <a:spLocks/>
              </p:cNvSpPr>
              <p:nvPr/>
            </p:nvSpPr>
            <p:spPr bwMode="auto">
              <a:xfrm>
                <a:off x="3504" y="2064"/>
                <a:ext cx="662" cy="730"/>
              </a:xfrm>
              <a:custGeom>
                <a:avLst/>
                <a:gdLst/>
                <a:ahLst/>
                <a:cxnLst>
                  <a:cxn ang="0">
                    <a:pos x="467" y="208"/>
                  </a:cxn>
                  <a:cxn ang="0">
                    <a:pos x="315" y="120"/>
                  </a:cxn>
                  <a:cxn ang="0">
                    <a:pos x="219" y="16"/>
                  </a:cxn>
                  <a:cxn ang="0">
                    <a:pos x="179" y="0"/>
                  </a:cxn>
                  <a:cxn ang="0">
                    <a:pos x="67" y="32"/>
                  </a:cxn>
                  <a:cxn ang="0">
                    <a:pos x="195" y="480"/>
                  </a:cxn>
                  <a:cxn ang="0">
                    <a:pos x="339" y="632"/>
                  </a:cxn>
                  <a:cxn ang="0">
                    <a:pos x="379" y="688"/>
                  </a:cxn>
                  <a:cxn ang="0">
                    <a:pos x="499" y="728"/>
                  </a:cxn>
                  <a:cxn ang="0">
                    <a:pos x="659" y="720"/>
                  </a:cxn>
                  <a:cxn ang="0">
                    <a:pos x="675" y="696"/>
                  </a:cxn>
                  <a:cxn ang="0">
                    <a:pos x="667" y="528"/>
                  </a:cxn>
                  <a:cxn ang="0">
                    <a:pos x="571" y="312"/>
                  </a:cxn>
                  <a:cxn ang="0">
                    <a:pos x="563" y="288"/>
                  </a:cxn>
                  <a:cxn ang="0">
                    <a:pos x="515" y="256"/>
                  </a:cxn>
                  <a:cxn ang="0">
                    <a:pos x="467" y="208"/>
                  </a:cxn>
                </a:cxnLst>
                <a:rect l="0" t="0" r="r" b="b"/>
                <a:pathLst>
                  <a:path w="677" h="730">
                    <a:moveTo>
                      <a:pt x="467" y="208"/>
                    </a:moveTo>
                    <a:cubicBezTo>
                      <a:pt x="419" y="160"/>
                      <a:pt x="382" y="133"/>
                      <a:pt x="315" y="120"/>
                    </a:cubicBezTo>
                    <a:cubicBezTo>
                      <a:pt x="262" y="93"/>
                      <a:pt x="253" y="70"/>
                      <a:pt x="219" y="16"/>
                    </a:cubicBezTo>
                    <a:cubicBezTo>
                      <a:pt x="211" y="4"/>
                      <a:pt x="192" y="5"/>
                      <a:pt x="179" y="0"/>
                    </a:cubicBezTo>
                    <a:cubicBezTo>
                      <a:pt x="128" y="6"/>
                      <a:pt x="107" y="5"/>
                      <a:pt x="67" y="32"/>
                    </a:cubicBezTo>
                    <a:cubicBezTo>
                      <a:pt x="11" y="201"/>
                      <a:pt x="0" y="431"/>
                      <a:pt x="195" y="480"/>
                    </a:cubicBezTo>
                    <a:cubicBezTo>
                      <a:pt x="251" y="517"/>
                      <a:pt x="296" y="580"/>
                      <a:pt x="339" y="632"/>
                    </a:cubicBezTo>
                    <a:cubicBezTo>
                      <a:pt x="362" y="659"/>
                      <a:pt x="350" y="659"/>
                      <a:pt x="379" y="688"/>
                    </a:cubicBezTo>
                    <a:cubicBezTo>
                      <a:pt x="409" y="718"/>
                      <a:pt x="461" y="715"/>
                      <a:pt x="499" y="728"/>
                    </a:cubicBezTo>
                    <a:cubicBezTo>
                      <a:pt x="552" y="725"/>
                      <a:pt x="606" y="730"/>
                      <a:pt x="659" y="720"/>
                    </a:cubicBezTo>
                    <a:cubicBezTo>
                      <a:pt x="668" y="718"/>
                      <a:pt x="675" y="706"/>
                      <a:pt x="675" y="696"/>
                    </a:cubicBezTo>
                    <a:cubicBezTo>
                      <a:pt x="677" y="640"/>
                      <a:pt x="671" y="584"/>
                      <a:pt x="667" y="528"/>
                    </a:cubicBezTo>
                    <a:cubicBezTo>
                      <a:pt x="661" y="454"/>
                      <a:pt x="623" y="364"/>
                      <a:pt x="571" y="312"/>
                    </a:cubicBezTo>
                    <a:cubicBezTo>
                      <a:pt x="568" y="304"/>
                      <a:pt x="569" y="294"/>
                      <a:pt x="563" y="288"/>
                    </a:cubicBezTo>
                    <a:cubicBezTo>
                      <a:pt x="549" y="274"/>
                      <a:pt x="515" y="256"/>
                      <a:pt x="515" y="256"/>
                    </a:cubicBezTo>
                    <a:cubicBezTo>
                      <a:pt x="500" y="233"/>
                      <a:pt x="485" y="226"/>
                      <a:pt x="467" y="20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241" name="Freeform 185"/>
              <p:cNvSpPr>
                <a:spLocks/>
              </p:cNvSpPr>
              <p:nvPr/>
            </p:nvSpPr>
            <p:spPr bwMode="auto">
              <a:xfrm>
                <a:off x="3692" y="1008"/>
                <a:ext cx="1828" cy="796"/>
              </a:xfrm>
              <a:custGeom>
                <a:avLst/>
                <a:gdLst/>
                <a:ahLst/>
                <a:cxnLst>
                  <a:cxn ang="0">
                    <a:pos x="976" y="12"/>
                  </a:cxn>
                  <a:cxn ang="0">
                    <a:pos x="664" y="20"/>
                  </a:cxn>
                  <a:cxn ang="0">
                    <a:pos x="360" y="52"/>
                  </a:cxn>
                  <a:cxn ang="0">
                    <a:pos x="160" y="92"/>
                  </a:cxn>
                  <a:cxn ang="0">
                    <a:pos x="64" y="140"/>
                  </a:cxn>
                  <a:cxn ang="0">
                    <a:pos x="24" y="188"/>
                  </a:cxn>
                  <a:cxn ang="0">
                    <a:pos x="8" y="236"/>
                  </a:cxn>
                  <a:cxn ang="0">
                    <a:pos x="0" y="260"/>
                  </a:cxn>
                  <a:cxn ang="0">
                    <a:pos x="16" y="420"/>
                  </a:cxn>
                  <a:cxn ang="0">
                    <a:pos x="248" y="700"/>
                  </a:cxn>
                  <a:cxn ang="0">
                    <a:pos x="392" y="716"/>
                  </a:cxn>
                  <a:cxn ang="0">
                    <a:pos x="648" y="796"/>
                  </a:cxn>
                  <a:cxn ang="0">
                    <a:pos x="968" y="788"/>
                  </a:cxn>
                  <a:cxn ang="0">
                    <a:pos x="1272" y="724"/>
                  </a:cxn>
                  <a:cxn ang="0">
                    <a:pos x="1416" y="660"/>
                  </a:cxn>
                  <a:cxn ang="0">
                    <a:pos x="1464" y="644"/>
                  </a:cxn>
                  <a:cxn ang="0">
                    <a:pos x="1552" y="596"/>
                  </a:cxn>
                  <a:cxn ang="0">
                    <a:pos x="1720" y="532"/>
                  </a:cxn>
                  <a:cxn ang="0">
                    <a:pos x="1856" y="372"/>
                  </a:cxn>
                  <a:cxn ang="0">
                    <a:pos x="1816" y="116"/>
                  </a:cxn>
                  <a:cxn ang="0">
                    <a:pos x="1736" y="92"/>
                  </a:cxn>
                  <a:cxn ang="0">
                    <a:pos x="1536" y="60"/>
                  </a:cxn>
                  <a:cxn ang="0">
                    <a:pos x="1312" y="44"/>
                  </a:cxn>
                  <a:cxn ang="0">
                    <a:pos x="976" y="12"/>
                  </a:cxn>
                </a:cxnLst>
                <a:rect l="0" t="0" r="r" b="b"/>
                <a:pathLst>
                  <a:path w="1870" h="796">
                    <a:moveTo>
                      <a:pt x="976" y="12"/>
                    </a:moveTo>
                    <a:cubicBezTo>
                      <a:pt x="872" y="15"/>
                      <a:pt x="768" y="15"/>
                      <a:pt x="664" y="20"/>
                    </a:cubicBezTo>
                    <a:cubicBezTo>
                      <a:pt x="563" y="25"/>
                      <a:pt x="462" y="47"/>
                      <a:pt x="360" y="52"/>
                    </a:cubicBezTo>
                    <a:cubicBezTo>
                      <a:pt x="295" y="74"/>
                      <a:pt x="225" y="70"/>
                      <a:pt x="160" y="92"/>
                    </a:cubicBezTo>
                    <a:cubicBezTo>
                      <a:pt x="123" y="104"/>
                      <a:pt x="100" y="128"/>
                      <a:pt x="64" y="140"/>
                    </a:cubicBezTo>
                    <a:cubicBezTo>
                      <a:pt x="52" y="157"/>
                      <a:pt x="34" y="170"/>
                      <a:pt x="24" y="188"/>
                    </a:cubicBezTo>
                    <a:cubicBezTo>
                      <a:pt x="16" y="203"/>
                      <a:pt x="13" y="220"/>
                      <a:pt x="8" y="236"/>
                    </a:cubicBezTo>
                    <a:cubicBezTo>
                      <a:pt x="5" y="244"/>
                      <a:pt x="0" y="260"/>
                      <a:pt x="0" y="260"/>
                    </a:cubicBezTo>
                    <a:cubicBezTo>
                      <a:pt x="4" y="316"/>
                      <a:pt x="4" y="366"/>
                      <a:pt x="16" y="420"/>
                    </a:cubicBezTo>
                    <a:cubicBezTo>
                      <a:pt x="35" y="505"/>
                      <a:pt x="170" y="661"/>
                      <a:pt x="248" y="700"/>
                    </a:cubicBezTo>
                    <a:cubicBezTo>
                      <a:pt x="291" y="722"/>
                      <a:pt x="344" y="713"/>
                      <a:pt x="392" y="716"/>
                    </a:cubicBezTo>
                    <a:cubicBezTo>
                      <a:pt x="478" y="733"/>
                      <a:pt x="561" y="774"/>
                      <a:pt x="648" y="796"/>
                    </a:cubicBezTo>
                    <a:cubicBezTo>
                      <a:pt x="755" y="793"/>
                      <a:pt x="861" y="792"/>
                      <a:pt x="968" y="788"/>
                    </a:cubicBezTo>
                    <a:cubicBezTo>
                      <a:pt x="1070" y="784"/>
                      <a:pt x="1171" y="738"/>
                      <a:pt x="1272" y="724"/>
                    </a:cubicBezTo>
                    <a:cubicBezTo>
                      <a:pt x="1319" y="700"/>
                      <a:pt x="1367" y="680"/>
                      <a:pt x="1416" y="660"/>
                    </a:cubicBezTo>
                    <a:cubicBezTo>
                      <a:pt x="1432" y="654"/>
                      <a:pt x="1450" y="653"/>
                      <a:pt x="1464" y="644"/>
                    </a:cubicBezTo>
                    <a:cubicBezTo>
                      <a:pt x="1503" y="618"/>
                      <a:pt x="1510" y="609"/>
                      <a:pt x="1552" y="596"/>
                    </a:cubicBezTo>
                    <a:cubicBezTo>
                      <a:pt x="1608" y="579"/>
                      <a:pt x="1673" y="572"/>
                      <a:pt x="1720" y="532"/>
                    </a:cubicBezTo>
                    <a:cubicBezTo>
                      <a:pt x="1783" y="478"/>
                      <a:pt x="1811" y="439"/>
                      <a:pt x="1856" y="372"/>
                    </a:cubicBezTo>
                    <a:cubicBezTo>
                      <a:pt x="1854" y="336"/>
                      <a:pt x="1870" y="170"/>
                      <a:pt x="1816" y="116"/>
                    </a:cubicBezTo>
                    <a:cubicBezTo>
                      <a:pt x="1791" y="91"/>
                      <a:pt x="1772" y="98"/>
                      <a:pt x="1736" y="92"/>
                    </a:cubicBezTo>
                    <a:cubicBezTo>
                      <a:pt x="1665" y="80"/>
                      <a:pt x="1609" y="65"/>
                      <a:pt x="1536" y="60"/>
                    </a:cubicBezTo>
                    <a:cubicBezTo>
                      <a:pt x="1469" y="55"/>
                      <a:pt x="1381" y="52"/>
                      <a:pt x="1312" y="44"/>
                    </a:cubicBezTo>
                    <a:cubicBezTo>
                      <a:pt x="1198" y="31"/>
                      <a:pt x="1091" y="0"/>
                      <a:pt x="976" y="12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242" name="Freeform 186"/>
              <p:cNvSpPr>
                <a:spLocks/>
              </p:cNvSpPr>
              <p:nvPr/>
            </p:nvSpPr>
            <p:spPr bwMode="auto">
              <a:xfrm>
                <a:off x="4818" y="1920"/>
                <a:ext cx="785" cy="928"/>
              </a:xfrm>
              <a:custGeom>
                <a:avLst/>
                <a:gdLst/>
                <a:ahLst/>
                <a:cxnLst>
                  <a:cxn ang="0">
                    <a:pos x="569" y="48"/>
                  </a:cxn>
                  <a:cxn ang="0">
                    <a:pos x="441" y="128"/>
                  </a:cxn>
                  <a:cxn ang="0">
                    <a:pos x="385" y="184"/>
                  </a:cxn>
                  <a:cxn ang="0">
                    <a:pos x="257" y="312"/>
                  </a:cxn>
                  <a:cxn ang="0">
                    <a:pos x="233" y="336"/>
                  </a:cxn>
                  <a:cxn ang="0">
                    <a:pos x="161" y="392"/>
                  </a:cxn>
                  <a:cxn ang="0">
                    <a:pos x="145" y="416"/>
                  </a:cxn>
                  <a:cxn ang="0">
                    <a:pos x="89" y="472"/>
                  </a:cxn>
                  <a:cxn ang="0">
                    <a:pos x="65" y="496"/>
                  </a:cxn>
                  <a:cxn ang="0">
                    <a:pos x="25" y="600"/>
                  </a:cxn>
                  <a:cxn ang="0">
                    <a:pos x="1" y="712"/>
                  </a:cxn>
                  <a:cxn ang="0">
                    <a:pos x="25" y="928"/>
                  </a:cxn>
                  <a:cxn ang="0">
                    <a:pos x="377" y="824"/>
                  </a:cxn>
                  <a:cxn ang="0">
                    <a:pos x="489" y="688"/>
                  </a:cxn>
                  <a:cxn ang="0">
                    <a:pos x="537" y="608"/>
                  </a:cxn>
                  <a:cxn ang="0">
                    <a:pos x="625" y="488"/>
                  </a:cxn>
                  <a:cxn ang="0">
                    <a:pos x="713" y="360"/>
                  </a:cxn>
                  <a:cxn ang="0">
                    <a:pos x="729" y="312"/>
                  </a:cxn>
                  <a:cxn ang="0">
                    <a:pos x="785" y="184"/>
                  </a:cxn>
                  <a:cxn ang="0">
                    <a:pos x="777" y="40"/>
                  </a:cxn>
                  <a:cxn ang="0">
                    <a:pos x="697" y="8"/>
                  </a:cxn>
                  <a:cxn ang="0">
                    <a:pos x="673" y="0"/>
                  </a:cxn>
                  <a:cxn ang="0">
                    <a:pos x="609" y="8"/>
                  </a:cxn>
                  <a:cxn ang="0">
                    <a:pos x="593" y="32"/>
                  </a:cxn>
                  <a:cxn ang="0">
                    <a:pos x="569" y="48"/>
                  </a:cxn>
                </a:cxnLst>
                <a:rect l="0" t="0" r="r" b="b"/>
                <a:pathLst>
                  <a:path w="803" h="928">
                    <a:moveTo>
                      <a:pt x="569" y="48"/>
                    </a:moveTo>
                    <a:cubicBezTo>
                      <a:pt x="522" y="72"/>
                      <a:pt x="481" y="94"/>
                      <a:pt x="441" y="128"/>
                    </a:cubicBezTo>
                    <a:cubicBezTo>
                      <a:pt x="421" y="145"/>
                      <a:pt x="385" y="184"/>
                      <a:pt x="385" y="184"/>
                    </a:cubicBezTo>
                    <a:cubicBezTo>
                      <a:pt x="369" y="249"/>
                      <a:pt x="306" y="271"/>
                      <a:pt x="257" y="312"/>
                    </a:cubicBezTo>
                    <a:cubicBezTo>
                      <a:pt x="248" y="319"/>
                      <a:pt x="242" y="329"/>
                      <a:pt x="233" y="336"/>
                    </a:cubicBezTo>
                    <a:cubicBezTo>
                      <a:pt x="210" y="355"/>
                      <a:pt x="185" y="373"/>
                      <a:pt x="161" y="392"/>
                    </a:cubicBezTo>
                    <a:cubicBezTo>
                      <a:pt x="153" y="398"/>
                      <a:pt x="151" y="409"/>
                      <a:pt x="145" y="416"/>
                    </a:cubicBezTo>
                    <a:cubicBezTo>
                      <a:pt x="127" y="436"/>
                      <a:pt x="108" y="453"/>
                      <a:pt x="89" y="472"/>
                    </a:cubicBezTo>
                    <a:cubicBezTo>
                      <a:pt x="81" y="480"/>
                      <a:pt x="65" y="496"/>
                      <a:pt x="65" y="496"/>
                    </a:cubicBezTo>
                    <a:cubicBezTo>
                      <a:pt x="53" y="532"/>
                      <a:pt x="34" y="563"/>
                      <a:pt x="25" y="600"/>
                    </a:cubicBezTo>
                    <a:cubicBezTo>
                      <a:pt x="16" y="637"/>
                      <a:pt x="10" y="675"/>
                      <a:pt x="1" y="712"/>
                    </a:cubicBezTo>
                    <a:cubicBezTo>
                      <a:pt x="6" y="807"/>
                      <a:pt x="0" y="852"/>
                      <a:pt x="25" y="928"/>
                    </a:cubicBezTo>
                    <a:cubicBezTo>
                      <a:pt x="155" y="921"/>
                      <a:pt x="274" y="912"/>
                      <a:pt x="377" y="824"/>
                    </a:cubicBezTo>
                    <a:cubicBezTo>
                      <a:pt x="423" y="785"/>
                      <a:pt x="440" y="721"/>
                      <a:pt x="489" y="688"/>
                    </a:cubicBezTo>
                    <a:cubicBezTo>
                      <a:pt x="500" y="644"/>
                      <a:pt x="519" y="645"/>
                      <a:pt x="537" y="608"/>
                    </a:cubicBezTo>
                    <a:cubicBezTo>
                      <a:pt x="560" y="561"/>
                      <a:pt x="588" y="525"/>
                      <a:pt x="625" y="488"/>
                    </a:cubicBezTo>
                    <a:cubicBezTo>
                      <a:pt x="641" y="439"/>
                      <a:pt x="685" y="402"/>
                      <a:pt x="713" y="360"/>
                    </a:cubicBezTo>
                    <a:cubicBezTo>
                      <a:pt x="722" y="346"/>
                      <a:pt x="724" y="328"/>
                      <a:pt x="729" y="312"/>
                    </a:cubicBezTo>
                    <a:cubicBezTo>
                      <a:pt x="743" y="269"/>
                      <a:pt x="770" y="228"/>
                      <a:pt x="785" y="184"/>
                    </a:cubicBezTo>
                    <a:cubicBezTo>
                      <a:pt x="792" y="131"/>
                      <a:pt x="803" y="93"/>
                      <a:pt x="777" y="40"/>
                    </a:cubicBezTo>
                    <a:cubicBezTo>
                      <a:pt x="773" y="31"/>
                      <a:pt x="710" y="12"/>
                      <a:pt x="697" y="8"/>
                    </a:cubicBezTo>
                    <a:cubicBezTo>
                      <a:pt x="689" y="5"/>
                      <a:pt x="673" y="0"/>
                      <a:pt x="673" y="0"/>
                    </a:cubicBezTo>
                    <a:cubicBezTo>
                      <a:pt x="652" y="3"/>
                      <a:pt x="629" y="0"/>
                      <a:pt x="609" y="8"/>
                    </a:cubicBezTo>
                    <a:cubicBezTo>
                      <a:pt x="600" y="12"/>
                      <a:pt x="601" y="26"/>
                      <a:pt x="593" y="32"/>
                    </a:cubicBezTo>
                    <a:cubicBezTo>
                      <a:pt x="566" y="53"/>
                      <a:pt x="569" y="28"/>
                      <a:pt x="569" y="4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557172" name="Group 187"/>
              <p:cNvGrpSpPr>
                <a:grpSpLocks/>
              </p:cNvGrpSpPr>
              <p:nvPr/>
            </p:nvGrpSpPr>
            <p:grpSpPr bwMode="auto">
              <a:xfrm>
                <a:off x="3598" y="2544"/>
                <a:ext cx="188" cy="144"/>
                <a:chOff x="768" y="3072"/>
                <a:chExt cx="192" cy="144"/>
              </a:xfrm>
            </p:grpSpPr>
            <p:sp>
              <p:nvSpPr>
                <p:cNvPr id="557244" name="AutoShape 18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245" name="AutoShape 18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246" name="AutoShape 19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7176" name="Group 191"/>
              <p:cNvGrpSpPr>
                <a:grpSpLocks/>
              </p:cNvGrpSpPr>
              <p:nvPr/>
            </p:nvGrpSpPr>
            <p:grpSpPr bwMode="auto">
              <a:xfrm>
                <a:off x="3739" y="2016"/>
                <a:ext cx="516" cy="480"/>
                <a:chOff x="576" y="2880"/>
                <a:chExt cx="528" cy="480"/>
              </a:xfrm>
            </p:grpSpPr>
            <p:grpSp>
              <p:nvGrpSpPr>
                <p:cNvPr id="557180" name="Group 192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249" name="AutoShape 19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50" name="AutoShape 1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51" name="AutoShape 19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184" name="Group 196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253" name="AutoShape 19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54" name="AutoShape 19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55" name="AutoShape 19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188" name="Group 200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257" name="AutoShape 20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58" name="AutoShape 20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59" name="AutoShape 20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192" name="Group 204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261" name="AutoShape 20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62" name="AutoShape 20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63" name="AutoShape 20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196" name="Group 208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265" name="AutoShape 20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66" name="AutoShape 2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67" name="AutoShape 21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00" name="Group 212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269" name="AutoShape 2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70" name="AutoShape 21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71" name="AutoShape 21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01" name="Group 216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273" name="AutoShape 21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74" name="AutoShape 21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75" name="AutoShape 21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205" name="Group 220"/>
              <p:cNvGrpSpPr>
                <a:grpSpLocks/>
              </p:cNvGrpSpPr>
              <p:nvPr/>
            </p:nvGrpSpPr>
            <p:grpSpPr bwMode="auto">
              <a:xfrm>
                <a:off x="3739" y="2064"/>
                <a:ext cx="187" cy="144"/>
                <a:chOff x="768" y="3072"/>
                <a:chExt cx="192" cy="144"/>
              </a:xfrm>
            </p:grpSpPr>
            <p:sp>
              <p:nvSpPr>
                <p:cNvPr id="557277" name="AutoShape 22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278" name="AutoShape 22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279" name="AutoShape 22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7209" name="Group 224"/>
              <p:cNvGrpSpPr>
                <a:grpSpLocks/>
              </p:cNvGrpSpPr>
              <p:nvPr/>
            </p:nvGrpSpPr>
            <p:grpSpPr bwMode="auto">
              <a:xfrm>
                <a:off x="5006" y="1632"/>
                <a:ext cx="188" cy="144"/>
                <a:chOff x="768" y="3072"/>
                <a:chExt cx="192" cy="144"/>
              </a:xfrm>
            </p:grpSpPr>
            <p:sp>
              <p:nvSpPr>
                <p:cNvPr id="557281" name="AutoShape 22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282" name="AutoShape 22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283" name="AutoShape 22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7213" name="Group 228"/>
              <p:cNvGrpSpPr>
                <a:grpSpLocks/>
              </p:cNvGrpSpPr>
              <p:nvPr/>
            </p:nvGrpSpPr>
            <p:grpSpPr bwMode="auto">
              <a:xfrm rot="-5665660">
                <a:off x="4789" y="1949"/>
                <a:ext cx="528" cy="469"/>
                <a:chOff x="1296" y="2928"/>
                <a:chExt cx="528" cy="480"/>
              </a:xfrm>
            </p:grpSpPr>
            <p:grpSp>
              <p:nvGrpSpPr>
                <p:cNvPr id="557218" name="Group 229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286" name="AutoShape 23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87" name="AutoShape 2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88" name="AutoShape 23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19" name="Group 233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7290" name="AutoShape 23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91" name="AutoShape 23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92" name="AutoShape 23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23" name="Group 237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294" name="AutoShape 23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95" name="AutoShape 23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96" name="AutoShape 24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27" name="Group 241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298" name="AutoShape 24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299" name="AutoShape 2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00" name="AutoShape 24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31" name="Group 245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302" name="AutoShape 2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03" name="AutoShape 2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04" name="AutoShape 2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38" name="Group 249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306" name="AutoShape 2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07" name="AutoShape 2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08" name="AutoShape 2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43" name="Group 253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7310" name="AutoShape 2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11" name="AutoShape 2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12" name="AutoShape 2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247" name="Group 257"/>
              <p:cNvGrpSpPr>
                <a:grpSpLocks/>
              </p:cNvGrpSpPr>
              <p:nvPr/>
            </p:nvGrpSpPr>
            <p:grpSpPr bwMode="auto">
              <a:xfrm>
                <a:off x="3692" y="2640"/>
                <a:ext cx="187" cy="144"/>
                <a:chOff x="768" y="3072"/>
                <a:chExt cx="192" cy="144"/>
              </a:xfrm>
            </p:grpSpPr>
            <p:sp>
              <p:nvSpPr>
                <p:cNvPr id="557314" name="AutoShape 25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315" name="AutoShape 25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7316" name="AutoShape 26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7248" name="Group 261"/>
              <p:cNvGrpSpPr>
                <a:grpSpLocks/>
              </p:cNvGrpSpPr>
              <p:nvPr/>
            </p:nvGrpSpPr>
            <p:grpSpPr bwMode="auto">
              <a:xfrm rot="2113300">
                <a:off x="4630" y="1536"/>
                <a:ext cx="447" cy="505"/>
                <a:chOff x="1021" y="3059"/>
                <a:chExt cx="457" cy="505"/>
              </a:xfrm>
            </p:grpSpPr>
            <p:grpSp>
              <p:nvGrpSpPr>
                <p:cNvPr id="557252" name="Group 262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7319" name="AutoShape 26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20" name="AutoShape 26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21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56" name="Group 266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7323" name="AutoShape 26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24" name="AutoShape 26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25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60" name="Group 270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7327" name="AutoShape 27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28" name="AutoShape 27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29" name="AutoShape 27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64" name="Group 274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7331" name="AutoShape 27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32" name="AutoShape 27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33" name="AutoShape 27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7334" name="Text Box 278"/>
              <p:cNvSpPr txBox="1">
                <a:spLocks noChangeArrowheads="1"/>
              </p:cNvSpPr>
              <p:nvPr/>
            </p:nvSpPr>
            <p:spPr bwMode="auto">
              <a:xfrm>
                <a:off x="4396" y="2400"/>
                <a:ext cx="422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</a:t>
                </a:r>
                <a:r>
                  <a:rPr lang="en-US" sz="2400" b="1" baseline="-2500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2</a:t>
                </a:r>
                <a:endParaRPr lang="en-US" sz="2400" b="1" baseline="-2500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557268" name="Group 279"/>
              <p:cNvGrpSpPr>
                <a:grpSpLocks/>
              </p:cNvGrpSpPr>
              <p:nvPr/>
            </p:nvGrpSpPr>
            <p:grpSpPr bwMode="auto">
              <a:xfrm rot="3207860">
                <a:off x="4038" y="1566"/>
                <a:ext cx="457" cy="494"/>
                <a:chOff x="1021" y="3059"/>
                <a:chExt cx="457" cy="505"/>
              </a:xfrm>
            </p:grpSpPr>
            <p:grpSp>
              <p:nvGrpSpPr>
                <p:cNvPr id="557272" name="Group 280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7337" name="AutoShape 28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38" name="AutoShape 28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39" name="AutoShape 28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76" name="Group 284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7341" name="AutoShape 28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42" name="AutoShape 28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43" name="AutoShape 28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80" name="Group 288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7345" name="AutoShape 28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46" name="AutoShape 29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47" name="AutoShape 29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84" name="Group 292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7349" name="AutoShape 29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50" name="AutoShape 2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51" name="AutoShape 29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285" name="Group 296"/>
              <p:cNvGrpSpPr>
                <a:grpSpLocks/>
              </p:cNvGrpSpPr>
              <p:nvPr/>
            </p:nvGrpSpPr>
            <p:grpSpPr bwMode="auto">
              <a:xfrm>
                <a:off x="3973" y="2016"/>
                <a:ext cx="517" cy="480"/>
                <a:chOff x="576" y="2880"/>
                <a:chExt cx="528" cy="480"/>
              </a:xfrm>
            </p:grpSpPr>
            <p:grpSp>
              <p:nvGrpSpPr>
                <p:cNvPr id="557289" name="Group 297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354" name="AutoShape 29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55" name="AutoShape 29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56" name="AutoShape 30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93" name="Group 301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358" name="AutoShape 30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59" name="AutoShape 30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60" name="AutoShape 30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297" name="Group 305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362" name="AutoShape 30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63" name="AutoShape 30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64" name="AutoShape 30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01" name="Group 309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366" name="AutoShape 31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67" name="AutoShape 31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68" name="AutoShape 31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05" name="Group 313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370" name="AutoShape 31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71" name="AutoShape 31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72" name="AutoShape 31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09" name="Group 317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374" name="AutoShape 31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75" name="AutoShape 31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76" name="AutoShape 32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13" name="Group 321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378" name="AutoShape 32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79" name="AutoShape 32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80" name="AutoShape 32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317" name="Group 325"/>
              <p:cNvGrpSpPr>
                <a:grpSpLocks/>
              </p:cNvGrpSpPr>
              <p:nvPr/>
            </p:nvGrpSpPr>
            <p:grpSpPr bwMode="auto">
              <a:xfrm>
                <a:off x="3973" y="1824"/>
                <a:ext cx="517" cy="480"/>
                <a:chOff x="576" y="2880"/>
                <a:chExt cx="528" cy="480"/>
              </a:xfrm>
            </p:grpSpPr>
            <p:grpSp>
              <p:nvGrpSpPr>
                <p:cNvPr id="557318" name="Group 326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383" name="AutoShape 32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84" name="AutoShape 32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85" name="AutoShape 32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22" name="Group 330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387" name="AutoShape 33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88" name="AutoShape 33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89" name="AutoShape 33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26" name="Group 334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391" name="AutoShape 33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92" name="AutoShape 33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93" name="AutoShape 33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30" name="Group 338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395" name="AutoShape 33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96" name="AutoShape 34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397" name="AutoShape 34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35" name="Group 342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399" name="AutoShape 34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00" name="AutoShape 34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01" name="AutoShape 34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36" name="Group 346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403" name="AutoShape 34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04" name="AutoShape 34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05" name="AutoShape 34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40" name="Group 350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407" name="AutoShape 35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08" name="AutoShape 35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09" name="AutoShape 35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344" name="Group 354"/>
              <p:cNvGrpSpPr>
                <a:grpSpLocks/>
              </p:cNvGrpSpPr>
              <p:nvPr/>
            </p:nvGrpSpPr>
            <p:grpSpPr bwMode="auto">
              <a:xfrm>
                <a:off x="4255" y="1920"/>
                <a:ext cx="516" cy="432"/>
                <a:chOff x="576" y="2880"/>
                <a:chExt cx="528" cy="480"/>
              </a:xfrm>
            </p:grpSpPr>
            <p:grpSp>
              <p:nvGrpSpPr>
                <p:cNvPr id="557348" name="Group 355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412" name="AutoShape 35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13" name="AutoShape 35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14" name="AutoShape 35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52" name="Group 359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416" name="AutoShape 36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17" name="AutoShape 36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18" name="AutoShape 36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53" name="Group 363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420" name="AutoShape 36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21" name="AutoShape 36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22" name="AutoShape 36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57" name="Group 367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424" name="AutoShape 36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25" name="AutoShape 36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26" name="AutoShape 37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61" name="Group 371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428" name="AutoShape 37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29" name="AutoShape 37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30" name="AutoShape 37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65" name="Group 375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432" name="AutoShape 37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33" name="AutoShape 37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34" name="AutoShape 37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69" name="Group 379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436" name="AutoShape 38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37" name="AutoShape 38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38" name="AutoShape 38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373" name="Group 383"/>
              <p:cNvGrpSpPr>
                <a:grpSpLocks/>
              </p:cNvGrpSpPr>
              <p:nvPr/>
            </p:nvGrpSpPr>
            <p:grpSpPr bwMode="auto">
              <a:xfrm rot="-5665660">
                <a:off x="4695" y="1805"/>
                <a:ext cx="528" cy="470"/>
                <a:chOff x="1296" y="2928"/>
                <a:chExt cx="528" cy="480"/>
              </a:xfrm>
            </p:grpSpPr>
            <p:grpSp>
              <p:nvGrpSpPr>
                <p:cNvPr id="557377" name="Group 384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441" name="AutoShape 38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42" name="AutoShape 38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43" name="AutoShape 38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81" name="Group 388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7445" name="AutoShape 38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46" name="AutoShape 39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47" name="AutoShape 39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82" name="Group 392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449" name="AutoShape 39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50" name="AutoShape 3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51" name="AutoShape 39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86" name="Group 396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453" name="AutoShape 39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54" name="AutoShape 39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55" name="AutoShape 39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90" name="Group 400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457" name="AutoShape 40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58" name="AutoShape 40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59" name="AutoShape 40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94" name="Group 404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461" name="AutoShape 40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62" name="AutoShape 40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63" name="AutoShape 40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398" name="Group 408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7465" name="AutoShape 40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66" name="AutoShape 4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67" name="AutoShape 41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402" name="Group 412"/>
              <p:cNvGrpSpPr>
                <a:grpSpLocks/>
              </p:cNvGrpSpPr>
              <p:nvPr/>
            </p:nvGrpSpPr>
            <p:grpSpPr bwMode="auto">
              <a:xfrm rot="10513696">
                <a:off x="3504" y="2400"/>
                <a:ext cx="516" cy="480"/>
                <a:chOff x="576" y="2880"/>
                <a:chExt cx="528" cy="480"/>
              </a:xfrm>
            </p:grpSpPr>
            <p:grpSp>
              <p:nvGrpSpPr>
                <p:cNvPr id="557406" name="Group 413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470" name="AutoShape 41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71" name="AutoShape 41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72" name="AutoShape 41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10" name="Group 417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474" name="AutoShape 41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75" name="AutoShape 41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76" name="AutoShape 42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11" name="Group 421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478" name="AutoShape 42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79" name="AutoShape 42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80" name="AutoShape 42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15" name="Group 425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482" name="AutoShape 42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83" name="AutoShape 42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84" name="AutoShape 42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19" name="Group 429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486" name="AutoShape 43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87" name="AutoShape 4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88" name="AutoShape 43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23" name="Group 433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490" name="AutoShape 43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91" name="AutoShape 43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92" name="AutoShape 43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27" name="Group 437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494" name="AutoShape 43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95" name="AutoShape 43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496" name="AutoShape 44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431" name="Group 441"/>
              <p:cNvGrpSpPr>
                <a:grpSpLocks/>
              </p:cNvGrpSpPr>
              <p:nvPr/>
            </p:nvGrpSpPr>
            <p:grpSpPr bwMode="auto">
              <a:xfrm rot="4825554">
                <a:off x="5118" y="2285"/>
                <a:ext cx="528" cy="469"/>
                <a:chOff x="1296" y="2928"/>
                <a:chExt cx="528" cy="480"/>
              </a:xfrm>
            </p:grpSpPr>
            <p:grpSp>
              <p:nvGrpSpPr>
                <p:cNvPr id="557435" name="Group 442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499" name="AutoShape 44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00" name="AutoShape 44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01" name="AutoShape 44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39" name="Group 446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7503" name="AutoShape 44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04" name="AutoShape 44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05" name="AutoShape 44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40" name="Group 450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507" name="AutoShape 45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08" name="AutoShape 45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09" name="AutoShape 45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44" name="Group 454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511" name="AutoShape 45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12" name="AutoShape 45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13" name="AutoShape 45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48" name="Group 458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515" name="AutoShape 45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16" name="AutoShape 46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17" name="AutoShape 46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52" name="Group 462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519" name="AutoShape 46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20" name="AutoShape 46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21" name="AutoShape 46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56" name="Group 466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7523" name="AutoShape 46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24" name="AutoShape 46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25" name="AutoShape 46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460" name="Group 470"/>
              <p:cNvGrpSpPr>
                <a:grpSpLocks/>
              </p:cNvGrpSpPr>
              <p:nvPr/>
            </p:nvGrpSpPr>
            <p:grpSpPr bwMode="auto">
              <a:xfrm>
                <a:off x="3598" y="1440"/>
                <a:ext cx="516" cy="480"/>
                <a:chOff x="576" y="2880"/>
                <a:chExt cx="528" cy="480"/>
              </a:xfrm>
            </p:grpSpPr>
            <p:grpSp>
              <p:nvGrpSpPr>
                <p:cNvPr id="557464" name="Group 471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528" name="AutoShape 47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29" name="AutoShape 47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30" name="AutoShape 47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68" name="Group 475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532" name="AutoShape 47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33" name="AutoShape 47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34" name="AutoShape 47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69" name="Group 479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536" name="AutoShape 48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37" name="AutoShape 48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38" name="AutoShape 48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73" name="Group 483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540" name="AutoShape 48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41" name="AutoShape 48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42" name="AutoShape 48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77" name="Group 487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544" name="AutoShape 48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45" name="AutoShape 48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46" name="AutoShape 49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81" name="Group 491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548" name="AutoShape 49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49" name="AutoShape 4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50" name="AutoShape 49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85" name="Group 495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552" name="AutoShape 49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53" name="AutoShape 49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54" name="AutoShape 49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489" name="Group 499"/>
              <p:cNvGrpSpPr>
                <a:grpSpLocks/>
              </p:cNvGrpSpPr>
              <p:nvPr/>
            </p:nvGrpSpPr>
            <p:grpSpPr bwMode="auto">
              <a:xfrm rot="-4885010">
                <a:off x="5071" y="1373"/>
                <a:ext cx="528" cy="469"/>
                <a:chOff x="1296" y="2928"/>
                <a:chExt cx="528" cy="480"/>
              </a:xfrm>
            </p:grpSpPr>
            <p:grpSp>
              <p:nvGrpSpPr>
                <p:cNvPr id="557493" name="Group 500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557" name="AutoShape 50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58" name="AutoShape 50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59" name="AutoShape 50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97" name="Group 504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7561" name="AutoShape 50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62" name="AutoShape 50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63" name="AutoShape 50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498" name="Group 508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565" name="AutoShape 50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66" name="AutoShape 5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67" name="AutoShape 51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02" name="Group 512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569" name="AutoShape 5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70" name="AutoShape 51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71" name="AutoShape 51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06" name="Group 516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573" name="AutoShape 51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74" name="AutoShape 51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75" name="AutoShape 51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10" name="Group 520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577" name="AutoShape 52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78" name="AutoShape 5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79" name="AutoShape 52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14" name="Group 524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7581" name="AutoShape 52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82" name="AutoShape 52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83" name="AutoShape 52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518" name="Group 528"/>
              <p:cNvGrpSpPr>
                <a:grpSpLocks/>
              </p:cNvGrpSpPr>
              <p:nvPr/>
            </p:nvGrpSpPr>
            <p:grpSpPr bwMode="auto">
              <a:xfrm>
                <a:off x="4537" y="1776"/>
                <a:ext cx="516" cy="480"/>
                <a:chOff x="576" y="2880"/>
                <a:chExt cx="528" cy="480"/>
              </a:xfrm>
            </p:grpSpPr>
            <p:grpSp>
              <p:nvGrpSpPr>
                <p:cNvPr id="557522" name="Group 529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7586" name="AutoShape 53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87" name="AutoShape 5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88" name="AutoShape 53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26" name="Group 533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590" name="AutoShape 53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91" name="AutoShape 53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92" name="AutoShape 53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27" name="Group 537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594" name="AutoShape 53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95" name="AutoShape 53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96" name="AutoShape 54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31" name="Group 541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7598" name="AutoShape 54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599" name="AutoShape 5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00" name="AutoShape 54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35" name="Group 545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602" name="AutoShape 5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03" name="AutoShape 5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04" name="AutoShape 5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39" name="Group 549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7606" name="AutoShape 5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07" name="AutoShape 5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08" name="AutoShape 5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43" name="Group 553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7610" name="AutoShape 5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11" name="AutoShape 5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12" name="AutoShape 5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7547" name="Group 557"/>
              <p:cNvGrpSpPr>
                <a:grpSpLocks/>
              </p:cNvGrpSpPr>
              <p:nvPr/>
            </p:nvGrpSpPr>
            <p:grpSpPr bwMode="auto">
              <a:xfrm rot="-4885010">
                <a:off x="4273" y="1901"/>
                <a:ext cx="528" cy="469"/>
                <a:chOff x="1296" y="2928"/>
                <a:chExt cx="528" cy="480"/>
              </a:xfrm>
            </p:grpSpPr>
            <p:grpSp>
              <p:nvGrpSpPr>
                <p:cNvPr id="557551" name="Group 558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7615" name="AutoShape 55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16" name="AutoShape 56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17" name="AutoShape 56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55" name="Group 562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7619" name="AutoShape 56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20" name="AutoShape 56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21" name="AutoShape 56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56" name="Group 566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623" name="AutoShape 56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24" name="AutoShape 56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25" name="AutoShape 56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60" name="Group 570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7627" name="AutoShape 57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28" name="AutoShape 57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29" name="AutoShape 57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64" name="Group 574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631" name="AutoShape 57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32" name="AutoShape 57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33" name="AutoShape 57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68" name="Group 578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7635" name="AutoShape 57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36" name="AutoShape 58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37" name="AutoShape 58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7572" name="Group 582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7639" name="AutoShape 58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40" name="AutoShape 58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7641" name="AutoShape 58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7642" name="Line 586"/>
              <p:cNvSpPr>
                <a:spLocks noChangeShapeType="1"/>
              </p:cNvSpPr>
              <p:nvPr/>
            </p:nvSpPr>
            <p:spPr bwMode="auto">
              <a:xfrm rot="18539769" flipV="1">
                <a:off x="4513" y="2266"/>
                <a:ext cx="336" cy="141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7643" name="Text Box 587"/>
              <p:cNvSpPr txBox="1">
                <a:spLocks noChangeArrowheads="1"/>
              </p:cNvSpPr>
              <p:nvPr/>
            </p:nvSpPr>
            <p:spPr bwMode="auto">
              <a:xfrm>
                <a:off x="4176" y="1296"/>
                <a:ext cx="912" cy="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7644" name="Text Box 588"/>
              <p:cNvSpPr txBox="1">
                <a:spLocks noChangeArrowheads="1"/>
              </p:cNvSpPr>
              <p:nvPr/>
            </p:nvSpPr>
            <p:spPr bwMode="auto">
              <a:xfrm>
                <a:off x="3552" y="2304"/>
                <a:ext cx="591" cy="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7645" name="Text Box 589"/>
              <p:cNvSpPr txBox="1">
                <a:spLocks noChangeArrowheads="1"/>
              </p:cNvSpPr>
              <p:nvPr/>
            </p:nvSpPr>
            <p:spPr bwMode="auto">
              <a:xfrm>
                <a:off x="4896" y="2208"/>
                <a:ext cx="591" cy="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</p:grpSp>
        <p:sp>
          <p:nvSpPr>
            <p:cNvPr id="557647" name="Line 591"/>
            <p:cNvSpPr>
              <a:spLocks noChangeShapeType="1"/>
            </p:cNvSpPr>
            <p:nvPr/>
          </p:nvSpPr>
          <p:spPr bwMode="auto">
            <a:xfrm>
              <a:off x="3744" y="2400"/>
              <a:ext cx="336" cy="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57648" name="Line 592"/>
            <p:cNvSpPr>
              <a:spLocks noChangeShapeType="1"/>
            </p:cNvSpPr>
            <p:nvPr/>
          </p:nvSpPr>
          <p:spPr bwMode="auto">
            <a:xfrm>
              <a:off x="1776" y="2352"/>
              <a:ext cx="336" cy="0"/>
            </a:xfrm>
            <a:prstGeom prst="line">
              <a:avLst/>
            </a:prstGeom>
            <a:noFill/>
            <a:ln w="635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57652" name="Rectangle 596"/>
          <p:cNvSpPr>
            <a:spLocks noChangeArrowheads="1"/>
          </p:cNvSpPr>
          <p:nvPr/>
        </p:nvSpPr>
        <p:spPr bwMode="auto">
          <a:xfrm>
            <a:off x="304800" y="609600"/>
            <a:ext cx="8534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CONVENTIONAL LOW-COPPER ALLOYS</a:t>
            </a:r>
          </a:p>
        </p:txBody>
      </p:sp>
      <p:sp>
        <p:nvSpPr>
          <p:cNvPr id="557654" name="Text Box 598"/>
          <p:cNvSpPr txBox="1">
            <a:spLocks noChangeArrowheads="1"/>
          </p:cNvSpPr>
          <p:nvPr/>
        </p:nvSpPr>
        <p:spPr bwMode="auto">
          <a:xfrm>
            <a:off x="4114800" y="2362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FFFF"/>
                </a:solidFill>
              </a:rPr>
              <a:t>(30%)</a:t>
            </a:r>
          </a:p>
        </p:txBody>
      </p:sp>
      <p:sp>
        <p:nvSpPr>
          <p:cNvPr id="557655" name="Text Box 599"/>
          <p:cNvSpPr txBox="1">
            <a:spLocks noChangeArrowheads="1"/>
          </p:cNvSpPr>
          <p:nvPr/>
        </p:nvSpPr>
        <p:spPr bwMode="auto">
          <a:xfrm>
            <a:off x="5638800" y="2362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7030A0"/>
                </a:solidFill>
              </a:rPr>
              <a:t>(60%)</a:t>
            </a:r>
          </a:p>
        </p:txBody>
      </p:sp>
      <p:sp>
        <p:nvSpPr>
          <p:cNvPr id="557656" name="Text Box 600"/>
          <p:cNvSpPr txBox="1">
            <a:spLocks noChangeArrowheads="1"/>
          </p:cNvSpPr>
          <p:nvPr/>
        </p:nvSpPr>
        <p:spPr bwMode="auto">
          <a:xfrm>
            <a:off x="7162800" y="23463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(10%)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 lIns="90488" tIns="44450" rIns="90488" bIns="44450" anchorCtr="0">
            <a:normAutofit/>
          </a:bodyPr>
          <a:lstStyle/>
          <a:p>
            <a:pPr algn="ctr"/>
            <a:r>
              <a:rPr lang="en-US" sz="3600" dirty="0"/>
              <a:t>ADMIXED HIGH-COPPER ALLOYS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5029200" cy="1752600"/>
          </a:xfrm>
          <a:noFill/>
          <a:ln/>
        </p:spPr>
        <p:txBody>
          <a:bodyPr lIns="90488" tIns="44450" rIns="90488" bIns="44450">
            <a:noAutofit/>
          </a:bodyPr>
          <a:lstStyle/>
          <a:p>
            <a:pPr lvl="1">
              <a:lnSpc>
                <a:spcPct val="90000"/>
              </a:lnSpc>
              <a:buSzPct val="75000"/>
            </a:pPr>
            <a:r>
              <a:rPr lang="en-US" sz="2400" b="1" dirty="0"/>
              <a:t>Eutectic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sz="2400" dirty="0"/>
              <a:t>an alloy in which the elements are completely soluble in liquid solution but separate into distinct areas upon solidification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Ag enters Hg from Ag-Cu spherical eutectic particles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Both Ag and </a:t>
            </a:r>
            <a:r>
              <a:rPr lang="en-US" sz="2400" dirty="0" err="1"/>
              <a:t>Sn</a:t>
            </a:r>
            <a:r>
              <a:rPr lang="en-US" sz="2400" dirty="0"/>
              <a:t> enter Hg from Ag</a:t>
            </a:r>
            <a:r>
              <a:rPr lang="en-US" sz="2400" baseline="-25000" dirty="0"/>
              <a:t>3</a:t>
            </a:r>
            <a:r>
              <a:rPr lang="en-US" sz="2400" dirty="0"/>
              <a:t>Sn particles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  <p:sp>
        <p:nvSpPr>
          <p:cNvPr id="284677" name="Rectangle 5"/>
          <p:cNvSpPr>
            <a:spLocks noChangeArrowheads="1"/>
          </p:cNvSpPr>
          <p:nvPr/>
        </p:nvSpPr>
        <p:spPr bwMode="auto">
          <a:xfrm>
            <a:off x="0" y="5334000"/>
            <a:ext cx="914400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 algn="ctr" eaLnBrk="0" hangingPunct="0"/>
            <a:r>
              <a:rPr lang="en-US" sz="2000" b="1" dirty="0"/>
              <a:t>Ag</a:t>
            </a:r>
            <a:r>
              <a:rPr lang="en-US" sz="2000" b="1" baseline="-25000" dirty="0"/>
              <a:t>3</a:t>
            </a:r>
            <a:r>
              <a:rPr lang="en-US" sz="2000" b="1" dirty="0"/>
              <a:t>Sn + Ag-Cu + Hg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>
                <a:latin typeface="Symbol" pitchFamily="18" charset="2"/>
              </a:rPr>
              <a:t>Þ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/>
              <a:t>Ag</a:t>
            </a:r>
            <a:r>
              <a:rPr lang="en-US" sz="2000" b="1" baseline="-25000" dirty="0"/>
              <a:t>3</a:t>
            </a:r>
            <a:r>
              <a:rPr lang="en-US" sz="2000" b="1" dirty="0"/>
              <a:t>Sn + Ag-Cu + Ag</a:t>
            </a:r>
            <a:r>
              <a:rPr lang="en-US" sz="2000" b="1" baseline="-25000" dirty="0"/>
              <a:t>2</a:t>
            </a:r>
            <a:r>
              <a:rPr lang="en-US" sz="2000" b="1" dirty="0"/>
              <a:t>Hg</a:t>
            </a:r>
            <a:r>
              <a:rPr lang="en-US" sz="2000" b="1" baseline="-25000" dirty="0"/>
              <a:t>3</a:t>
            </a:r>
            <a:r>
              <a:rPr lang="en-US" sz="2000" b="1" dirty="0"/>
              <a:t> + Cu</a:t>
            </a:r>
            <a:r>
              <a:rPr lang="en-US" sz="2000" b="1" baseline="-25000" dirty="0"/>
              <a:t>6</a:t>
            </a:r>
            <a:r>
              <a:rPr lang="en-US" sz="2000" b="1" dirty="0"/>
              <a:t>Sn</a:t>
            </a:r>
            <a:r>
              <a:rPr lang="en-US" sz="2000" b="1" baseline="-25000" dirty="0"/>
              <a:t>5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lvl="1" algn="ctr"/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284678" name="Rectangle 6"/>
          <p:cNvSpPr>
            <a:spLocks noChangeArrowheads="1"/>
          </p:cNvSpPr>
          <p:nvPr/>
        </p:nvSpPr>
        <p:spPr bwMode="auto">
          <a:xfrm>
            <a:off x="1066800" y="5638800"/>
            <a:ext cx="350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dirty="0">
                <a:latin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284679" name="Rectangle 7"/>
          <p:cNvSpPr>
            <a:spLocks noChangeArrowheads="1"/>
          </p:cNvSpPr>
          <p:nvPr/>
        </p:nvSpPr>
        <p:spPr bwMode="auto">
          <a:xfrm>
            <a:off x="4267200" y="5638800"/>
            <a:ext cx="373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284680" name="Rectangle 8"/>
          <p:cNvSpPr>
            <a:spLocks noChangeArrowheads="1"/>
          </p:cNvSpPr>
          <p:nvPr/>
        </p:nvSpPr>
        <p:spPr bwMode="auto">
          <a:xfrm>
            <a:off x="6705600" y="5638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1</a:t>
            </a:r>
          </a:p>
        </p:txBody>
      </p:sp>
      <p:sp>
        <p:nvSpPr>
          <p:cNvPr id="284681" name="Rectangle 9"/>
          <p:cNvSpPr>
            <a:spLocks noChangeArrowheads="1"/>
          </p:cNvSpPr>
          <p:nvPr/>
        </p:nvSpPr>
        <p:spPr bwMode="auto">
          <a:xfrm>
            <a:off x="8305800" y="5867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IN" sz="2000" b="1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84682" name="Rectangle 10"/>
          <p:cNvSpPr>
            <a:spLocks noChangeArrowheads="1"/>
          </p:cNvSpPr>
          <p:nvPr/>
        </p:nvSpPr>
        <p:spPr bwMode="auto">
          <a:xfrm>
            <a:off x="8077200" y="5638800"/>
            <a:ext cx="430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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410200" y="1828800"/>
            <a:ext cx="3505200" cy="2971800"/>
            <a:chOff x="3408" y="1152"/>
            <a:chExt cx="2208" cy="1872"/>
          </a:xfrm>
        </p:grpSpPr>
        <p:sp>
          <p:nvSpPr>
            <p:cNvPr id="284684" name="Rectangle 12"/>
            <p:cNvSpPr>
              <a:spLocks noChangeArrowheads="1"/>
            </p:cNvSpPr>
            <p:nvPr/>
          </p:nvSpPr>
          <p:spPr bwMode="auto">
            <a:xfrm>
              <a:off x="3408" y="1152"/>
              <a:ext cx="2208" cy="187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85" name="Freeform 13"/>
            <p:cNvSpPr>
              <a:spLocks/>
            </p:cNvSpPr>
            <p:nvPr/>
          </p:nvSpPr>
          <p:spPr bwMode="auto">
            <a:xfrm>
              <a:off x="3408" y="2209"/>
              <a:ext cx="692" cy="729"/>
            </a:xfrm>
            <a:custGeom>
              <a:avLst/>
              <a:gdLst/>
              <a:ahLst/>
              <a:cxnLst>
                <a:cxn ang="0">
                  <a:pos x="467" y="208"/>
                </a:cxn>
                <a:cxn ang="0">
                  <a:pos x="315" y="120"/>
                </a:cxn>
                <a:cxn ang="0">
                  <a:pos x="219" y="16"/>
                </a:cxn>
                <a:cxn ang="0">
                  <a:pos x="179" y="0"/>
                </a:cxn>
                <a:cxn ang="0">
                  <a:pos x="67" y="32"/>
                </a:cxn>
                <a:cxn ang="0">
                  <a:pos x="195" y="480"/>
                </a:cxn>
                <a:cxn ang="0">
                  <a:pos x="339" y="632"/>
                </a:cxn>
                <a:cxn ang="0">
                  <a:pos x="379" y="688"/>
                </a:cxn>
                <a:cxn ang="0">
                  <a:pos x="499" y="728"/>
                </a:cxn>
                <a:cxn ang="0">
                  <a:pos x="659" y="720"/>
                </a:cxn>
                <a:cxn ang="0">
                  <a:pos x="675" y="696"/>
                </a:cxn>
                <a:cxn ang="0">
                  <a:pos x="667" y="528"/>
                </a:cxn>
                <a:cxn ang="0">
                  <a:pos x="571" y="312"/>
                </a:cxn>
                <a:cxn ang="0">
                  <a:pos x="563" y="288"/>
                </a:cxn>
                <a:cxn ang="0">
                  <a:pos x="515" y="256"/>
                </a:cxn>
                <a:cxn ang="0">
                  <a:pos x="467" y="208"/>
                </a:cxn>
              </a:cxnLst>
              <a:rect l="0" t="0" r="r" b="b"/>
              <a:pathLst>
                <a:path w="677" h="730">
                  <a:moveTo>
                    <a:pt x="467" y="208"/>
                  </a:moveTo>
                  <a:cubicBezTo>
                    <a:pt x="419" y="160"/>
                    <a:pt x="382" y="133"/>
                    <a:pt x="315" y="120"/>
                  </a:cubicBezTo>
                  <a:cubicBezTo>
                    <a:pt x="262" y="93"/>
                    <a:pt x="253" y="70"/>
                    <a:pt x="219" y="16"/>
                  </a:cubicBezTo>
                  <a:cubicBezTo>
                    <a:pt x="211" y="4"/>
                    <a:pt x="192" y="5"/>
                    <a:pt x="179" y="0"/>
                  </a:cubicBezTo>
                  <a:cubicBezTo>
                    <a:pt x="128" y="6"/>
                    <a:pt x="107" y="5"/>
                    <a:pt x="67" y="32"/>
                  </a:cubicBezTo>
                  <a:cubicBezTo>
                    <a:pt x="11" y="201"/>
                    <a:pt x="0" y="431"/>
                    <a:pt x="195" y="480"/>
                  </a:cubicBezTo>
                  <a:cubicBezTo>
                    <a:pt x="251" y="517"/>
                    <a:pt x="296" y="580"/>
                    <a:pt x="339" y="632"/>
                  </a:cubicBezTo>
                  <a:cubicBezTo>
                    <a:pt x="362" y="659"/>
                    <a:pt x="350" y="659"/>
                    <a:pt x="379" y="688"/>
                  </a:cubicBezTo>
                  <a:cubicBezTo>
                    <a:pt x="409" y="718"/>
                    <a:pt x="461" y="715"/>
                    <a:pt x="499" y="728"/>
                  </a:cubicBezTo>
                  <a:cubicBezTo>
                    <a:pt x="552" y="725"/>
                    <a:pt x="606" y="730"/>
                    <a:pt x="659" y="720"/>
                  </a:cubicBezTo>
                  <a:cubicBezTo>
                    <a:pt x="668" y="718"/>
                    <a:pt x="675" y="706"/>
                    <a:pt x="675" y="696"/>
                  </a:cubicBezTo>
                  <a:cubicBezTo>
                    <a:pt x="677" y="640"/>
                    <a:pt x="671" y="584"/>
                    <a:pt x="667" y="528"/>
                  </a:cubicBezTo>
                  <a:cubicBezTo>
                    <a:pt x="661" y="454"/>
                    <a:pt x="623" y="364"/>
                    <a:pt x="571" y="312"/>
                  </a:cubicBezTo>
                  <a:cubicBezTo>
                    <a:pt x="568" y="304"/>
                    <a:pt x="569" y="294"/>
                    <a:pt x="563" y="288"/>
                  </a:cubicBezTo>
                  <a:cubicBezTo>
                    <a:pt x="549" y="274"/>
                    <a:pt x="515" y="256"/>
                    <a:pt x="515" y="256"/>
                  </a:cubicBezTo>
                  <a:cubicBezTo>
                    <a:pt x="500" y="233"/>
                    <a:pt x="485" y="226"/>
                    <a:pt x="467" y="20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86" name="Freeform 14"/>
            <p:cNvSpPr>
              <a:spLocks/>
            </p:cNvSpPr>
            <p:nvPr/>
          </p:nvSpPr>
          <p:spPr bwMode="auto">
            <a:xfrm>
              <a:off x="4782" y="2064"/>
              <a:ext cx="821" cy="928"/>
            </a:xfrm>
            <a:custGeom>
              <a:avLst/>
              <a:gdLst/>
              <a:ahLst/>
              <a:cxnLst>
                <a:cxn ang="0">
                  <a:pos x="569" y="48"/>
                </a:cxn>
                <a:cxn ang="0">
                  <a:pos x="441" y="128"/>
                </a:cxn>
                <a:cxn ang="0">
                  <a:pos x="385" y="184"/>
                </a:cxn>
                <a:cxn ang="0">
                  <a:pos x="257" y="312"/>
                </a:cxn>
                <a:cxn ang="0">
                  <a:pos x="233" y="336"/>
                </a:cxn>
                <a:cxn ang="0">
                  <a:pos x="161" y="392"/>
                </a:cxn>
                <a:cxn ang="0">
                  <a:pos x="145" y="416"/>
                </a:cxn>
                <a:cxn ang="0">
                  <a:pos x="89" y="472"/>
                </a:cxn>
                <a:cxn ang="0">
                  <a:pos x="65" y="496"/>
                </a:cxn>
                <a:cxn ang="0">
                  <a:pos x="25" y="600"/>
                </a:cxn>
                <a:cxn ang="0">
                  <a:pos x="1" y="712"/>
                </a:cxn>
                <a:cxn ang="0">
                  <a:pos x="25" y="928"/>
                </a:cxn>
                <a:cxn ang="0">
                  <a:pos x="377" y="824"/>
                </a:cxn>
                <a:cxn ang="0">
                  <a:pos x="489" y="688"/>
                </a:cxn>
                <a:cxn ang="0">
                  <a:pos x="537" y="608"/>
                </a:cxn>
                <a:cxn ang="0">
                  <a:pos x="625" y="488"/>
                </a:cxn>
                <a:cxn ang="0">
                  <a:pos x="713" y="360"/>
                </a:cxn>
                <a:cxn ang="0">
                  <a:pos x="729" y="312"/>
                </a:cxn>
                <a:cxn ang="0">
                  <a:pos x="785" y="184"/>
                </a:cxn>
                <a:cxn ang="0">
                  <a:pos x="777" y="40"/>
                </a:cxn>
                <a:cxn ang="0">
                  <a:pos x="697" y="8"/>
                </a:cxn>
                <a:cxn ang="0">
                  <a:pos x="673" y="0"/>
                </a:cxn>
                <a:cxn ang="0">
                  <a:pos x="609" y="8"/>
                </a:cxn>
                <a:cxn ang="0">
                  <a:pos x="593" y="32"/>
                </a:cxn>
                <a:cxn ang="0">
                  <a:pos x="569" y="48"/>
                </a:cxn>
              </a:cxnLst>
              <a:rect l="0" t="0" r="r" b="b"/>
              <a:pathLst>
                <a:path w="803" h="928">
                  <a:moveTo>
                    <a:pt x="569" y="48"/>
                  </a:moveTo>
                  <a:cubicBezTo>
                    <a:pt x="522" y="72"/>
                    <a:pt x="481" y="94"/>
                    <a:pt x="441" y="128"/>
                  </a:cubicBezTo>
                  <a:cubicBezTo>
                    <a:pt x="421" y="145"/>
                    <a:pt x="385" y="184"/>
                    <a:pt x="385" y="184"/>
                  </a:cubicBezTo>
                  <a:cubicBezTo>
                    <a:pt x="369" y="249"/>
                    <a:pt x="306" y="271"/>
                    <a:pt x="257" y="312"/>
                  </a:cubicBezTo>
                  <a:cubicBezTo>
                    <a:pt x="248" y="319"/>
                    <a:pt x="242" y="329"/>
                    <a:pt x="233" y="336"/>
                  </a:cubicBezTo>
                  <a:cubicBezTo>
                    <a:pt x="210" y="355"/>
                    <a:pt x="185" y="373"/>
                    <a:pt x="161" y="392"/>
                  </a:cubicBezTo>
                  <a:cubicBezTo>
                    <a:pt x="153" y="398"/>
                    <a:pt x="151" y="409"/>
                    <a:pt x="145" y="416"/>
                  </a:cubicBezTo>
                  <a:cubicBezTo>
                    <a:pt x="127" y="436"/>
                    <a:pt x="108" y="453"/>
                    <a:pt x="89" y="472"/>
                  </a:cubicBezTo>
                  <a:cubicBezTo>
                    <a:pt x="81" y="480"/>
                    <a:pt x="65" y="496"/>
                    <a:pt x="65" y="496"/>
                  </a:cubicBezTo>
                  <a:cubicBezTo>
                    <a:pt x="53" y="532"/>
                    <a:pt x="34" y="563"/>
                    <a:pt x="25" y="600"/>
                  </a:cubicBezTo>
                  <a:cubicBezTo>
                    <a:pt x="16" y="637"/>
                    <a:pt x="10" y="675"/>
                    <a:pt x="1" y="712"/>
                  </a:cubicBezTo>
                  <a:cubicBezTo>
                    <a:pt x="6" y="807"/>
                    <a:pt x="0" y="852"/>
                    <a:pt x="25" y="928"/>
                  </a:cubicBezTo>
                  <a:cubicBezTo>
                    <a:pt x="155" y="921"/>
                    <a:pt x="274" y="912"/>
                    <a:pt x="377" y="824"/>
                  </a:cubicBezTo>
                  <a:cubicBezTo>
                    <a:pt x="423" y="785"/>
                    <a:pt x="440" y="721"/>
                    <a:pt x="489" y="688"/>
                  </a:cubicBezTo>
                  <a:cubicBezTo>
                    <a:pt x="500" y="644"/>
                    <a:pt x="519" y="645"/>
                    <a:pt x="537" y="608"/>
                  </a:cubicBezTo>
                  <a:cubicBezTo>
                    <a:pt x="560" y="561"/>
                    <a:pt x="588" y="525"/>
                    <a:pt x="625" y="488"/>
                  </a:cubicBezTo>
                  <a:cubicBezTo>
                    <a:pt x="641" y="439"/>
                    <a:pt x="685" y="402"/>
                    <a:pt x="713" y="360"/>
                  </a:cubicBezTo>
                  <a:cubicBezTo>
                    <a:pt x="722" y="346"/>
                    <a:pt x="724" y="328"/>
                    <a:pt x="729" y="312"/>
                  </a:cubicBezTo>
                  <a:cubicBezTo>
                    <a:pt x="743" y="269"/>
                    <a:pt x="770" y="228"/>
                    <a:pt x="785" y="184"/>
                  </a:cubicBezTo>
                  <a:cubicBezTo>
                    <a:pt x="792" y="131"/>
                    <a:pt x="803" y="93"/>
                    <a:pt x="777" y="40"/>
                  </a:cubicBezTo>
                  <a:cubicBezTo>
                    <a:pt x="773" y="31"/>
                    <a:pt x="710" y="12"/>
                    <a:pt x="697" y="8"/>
                  </a:cubicBezTo>
                  <a:cubicBezTo>
                    <a:pt x="689" y="5"/>
                    <a:pt x="673" y="0"/>
                    <a:pt x="673" y="0"/>
                  </a:cubicBezTo>
                  <a:cubicBezTo>
                    <a:pt x="652" y="3"/>
                    <a:pt x="629" y="0"/>
                    <a:pt x="609" y="8"/>
                  </a:cubicBezTo>
                  <a:cubicBezTo>
                    <a:pt x="600" y="12"/>
                    <a:pt x="601" y="26"/>
                    <a:pt x="593" y="32"/>
                  </a:cubicBezTo>
                  <a:cubicBezTo>
                    <a:pt x="566" y="53"/>
                    <a:pt x="569" y="28"/>
                    <a:pt x="569" y="4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87" name="Text Box 15"/>
            <p:cNvSpPr txBox="1">
              <a:spLocks noChangeArrowheads="1"/>
            </p:cNvSpPr>
            <p:nvPr/>
          </p:nvSpPr>
          <p:spPr bwMode="auto">
            <a:xfrm>
              <a:off x="3456" y="2400"/>
              <a:ext cx="59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4688" name="Text Box 16"/>
            <p:cNvSpPr txBox="1">
              <a:spLocks noChangeArrowheads="1"/>
            </p:cNvSpPr>
            <p:nvPr/>
          </p:nvSpPr>
          <p:spPr bwMode="auto">
            <a:xfrm>
              <a:off x="4880" y="2400"/>
              <a:ext cx="5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4689" name="Text Box 17"/>
            <p:cNvSpPr txBox="1">
              <a:spLocks noChangeArrowheads="1"/>
            </p:cNvSpPr>
            <p:nvPr/>
          </p:nvSpPr>
          <p:spPr bwMode="auto">
            <a:xfrm>
              <a:off x="4096" y="2641"/>
              <a:ext cx="6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Mercury</a:t>
              </a:r>
            </a:p>
          </p:txBody>
        </p:sp>
        <p:sp>
          <p:nvSpPr>
            <p:cNvPr id="284690" name="Line 18"/>
            <p:cNvSpPr>
              <a:spLocks noChangeShapeType="1"/>
            </p:cNvSpPr>
            <p:nvPr/>
          </p:nvSpPr>
          <p:spPr bwMode="auto">
            <a:xfrm flipV="1">
              <a:off x="3850" y="2304"/>
              <a:ext cx="146" cy="96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91" name="Line 19"/>
            <p:cNvSpPr>
              <a:spLocks noChangeShapeType="1"/>
            </p:cNvSpPr>
            <p:nvPr/>
          </p:nvSpPr>
          <p:spPr bwMode="auto">
            <a:xfrm flipV="1">
              <a:off x="4046" y="2496"/>
              <a:ext cx="148" cy="95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92" name="Line 20"/>
            <p:cNvSpPr>
              <a:spLocks noChangeShapeType="1"/>
            </p:cNvSpPr>
            <p:nvPr/>
          </p:nvSpPr>
          <p:spPr bwMode="auto">
            <a:xfrm rot="15632260" flipV="1">
              <a:off x="4809" y="2377"/>
              <a:ext cx="139" cy="98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93" name="Line 21"/>
            <p:cNvSpPr>
              <a:spLocks noChangeShapeType="1"/>
            </p:cNvSpPr>
            <p:nvPr/>
          </p:nvSpPr>
          <p:spPr bwMode="auto">
            <a:xfrm rot="15632260" flipV="1">
              <a:off x="5007" y="2182"/>
              <a:ext cx="144" cy="98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94" name="Line 22"/>
            <p:cNvSpPr>
              <a:spLocks noChangeShapeType="1"/>
            </p:cNvSpPr>
            <p:nvPr/>
          </p:nvSpPr>
          <p:spPr bwMode="auto">
            <a:xfrm rot="6714641" flipV="1">
              <a:off x="4364" y="1924"/>
              <a:ext cx="143" cy="40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95" name="Line 23"/>
            <p:cNvSpPr>
              <a:spLocks noChangeShapeType="1"/>
            </p:cNvSpPr>
            <p:nvPr/>
          </p:nvSpPr>
          <p:spPr bwMode="auto">
            <a:xfrm rot="6714641" flipV="1">
              <a:off x="4557" y="1923"/>
              <a:ext cx="143" cy="4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696" name="Text Box 24"/>
            <p:cNvSpPr txBox="1">
              <a:spLocks noChangeArrowheads="1"/>
            </p:cNvSpPr>
            <p:nvPr/>
          </p:nvSpPr>
          <p:spPr bwMode="auto">
            <a:xfrm>
              <a:off x="3898" y="2160"/>
              <a:ext cx="3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84697" name="Text Box 25"/>
            <p:cNvSpPr txBox="1">
              <a:spLocks noChangeArrowheads="1"/>
            </p:cNvSpPr>
            <p:nvPr/>
          </p:nvSpPr>
          <p:spPr bwMode="auto">
            <a:xfrm>
              <a:off x="4744" y="2003"/>
              <a:ext cx="39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84698" name="Text Box 26"/>
            <p:cNvSpPr txBox="1">
              <a:spLocks noChangeArrowheads="1"/>
            </p:cNvSpPr>
            <p:nvPr/>
          </p:nvSpPr>
          <p:spPr bwMode="auto">
            <a:xfrm>
              <a:off x="4464" y="1968"/>
              <a:ext cx="3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84699" name="Text Box 27"/>
            <p:cNvSpPr txBox="1">
              <a:spLocks noChangeArrowheads="1"/>
            </p:cNvSpPr>
            <p:nvPr/>
          </p:nvSpPr>
          <p:spPr bwMode="auto">
            <a:xfrm>
              <a:off x="4096" y="2352"/>
              <a:ext cx="3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284700" name="Oval 28"/>
            <p:cNvSpPr>
              <a:spLocks noChangeArrowheads="1"/>
            </p:cNvSpPr>
            <p:nvPr/>
          </p:nvSpPr>
          <p:spPr bwMode="auto">
            <a:xfrm>
              <a:off x="4128" y="1200"/>
              <a:ext cx="768" cy="67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701" name="Rectangle 29"/>
            <p:cNvSpPr>
              <a:spLocks noChangeArrowheads="1"/>
            </p:cNvSpPr>
            <p:nvPr/>
          </p:nvSpPr>
          <p:spPr bwMode="auto">
            <a:xfrm>
              <a:off x="4595" y="2255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284702" name="Text Box 30"/>
            <p:cNvSpPr txBox="1">
              <a:spLocks noChangeArrowheads="1"/>
            </p:cNvSpPr>
            <p:nvPr/>
          </p:nvSpPr>
          <p:spPr bwMode="auto">
            <a:xfrm>
              <a:off x="4080" y="1440"/>
              <a:ext cx="9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Ag-Cu Alloy</a:t>
              </a:r>
            </a:p>
          </p:txBody>
        </p:sp>
        <p:sp>
          <p:nvSpPr>
            <p:cNvPr id="284703" name="Text Box 31"/>
            <p:cNvSpPr txBox="1">
              <a:spLocks noChangeArrowheads="1"/>
            </p:cNvSpPr>
            <p:nvPr/>
          </p:nvSpPr>
          <p:spPr bwMode="auto">
            <a:xfrm>
              <a:off x="4224" y="1968"/>
              <a:ext cx="3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84704" name="Text Box 32"/>
            <p:cNvSpPr txBox="1">
              <a:spLocks noChangeArrowheads="1"/>
            </p:cNvSpPr>
            <p:nvPr/>
          </p:nvSpPr>
          <p:spPr bwMode="auto">
            <a:xfrm>
              <a:off x="5184" y="1872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Hg</a:t>
              </a:r>
            </a:p>
          </p:txBody>
        </p:sp>
        <p:sp>
          <p:nvSpPr>
            <p:cNvPr id="284705" name="Line 33"/>
            <p:cNvSpPr>
              <a:spLocks noChangeShapeType="1"/>
            </p:cNvSpPr>
            <p:nvPr/>
          </p:nvSpPr>
          <p:spPr bwMode="auto">
            <a:xfrm rot="6714641" flipV="1">
              <a:off x="5284" y="2108"/>
              <a:ext cx="121" cy="3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4706" name="Text Box 34"/>
            <p:cNvSpPr txBox="1">
              <a:spLocks noChangeArrowheads="1"/>
            </p:cNvSpPr>
            <p:nvPr/>
          </p:nvSpPr>
          <p:spPr bwMode="auto">
            <a:xfrm>
              <a:off x="3504" y="1920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Hg</a:t>
              </a:r>
            </a:p>
          </p:txBody>
        </p:sp>
        <p:sp>
          <p:nvSpPr>
            <p:cNvPr id="284707" name="Line 35"/>
            <p:cNvSpPr>
              <a:spLocks noChangeShapeType="1"/>
            </p:cNvSpPr>
            <p:nvPr/>
          </p:nvSpPr>
          <p:spPr bwMode="auto">
            <a:xfrm rot="6714641" flipV="1">
              <a:off x="3604" y="2156"/>
              <a:ext cx="121" cy="3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Ctr="0">
            <a:normAutofit/>
          </a:bodyPr>
          <a:lstStyle/>
          <a:p>
            <a:pPr algn="ctr"/>
            <a:r>
              <a:rPr lang="en-US" sz="3600" dirty="0"/>
              <a:t>ADMIXED HIGH-COPPER ALLOYS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7772400" cy="4114800"/>
          </a:xfrm>
          <a:noFill/>
          <a:ln/>
        </p:spPr>
        <p:txBody>
          <a:bodyPr lIns="90488" tIns="44450" rIns="90488" bIns="44450"/>
          <a:lstStyle/>
          <a:p>
            <a:r>
              <a:rPr lang="en-US" dirty="0" err="1"/>
              <a:t>Sn</a:t>
            </a:r>
            <a:r>
              <a:rPr lang="en-US" dirty="0"/>
              <a:t> diffuses to surface of </a:t>
            </a:r>
            <a:br>
              <a:rPr lang="en-US" dirty="0"/>
            </a:br>
            <a:r>
              <a:rPr lang="en-US" dirty="0"/>
              <a:t>Ag-Cu particles 	</a:t>
            </a:r>
          </a:p>
          <a:p>
            <a:pPr lvl="1">
              <a:buSzPct val="75000"/>
            </a:pPr>
            <a:r>
              <a:rPr lang="en-US" dirty="0"/>
              <a:t>reacts with Cu to form </a:t>
            </a:r>
            <a:br>
              <a:rPr lang="en-US" dirty="0"/>
            </a:br>
            <a:r>
              <a:rPr lang="en-US" dirty="0"/>
              <a:t> </a:t>
            </a:r>
            <a:r>
              <a:rPr lang="en-US" sz="3200" dirty="0"/>
              <a:t>(eta)</a:t>
            </a:r>
            <a:r>
              <a:rPr lang="en-US" dirty="0"/>
              <a:t> </a:t>
            </a:r>
            <a:r>
              <a:rPr lang="en-US" sz="3200" dirty="0"/>
              <a:t>Cu</a:t>
            </a:r>
            <a:r>
              <a:rPr lang="en-US" sz="3200" baseline="-25000" dirty="0"/>
              <a:t>6</a:t>
            </a:r>
            <a:r>
              <a:rPr lang="en-US" sz="3200" dirty="0"/>
              <a:t>Sn</a:t>
            </a:r>
            <a:r>
              <a:rPr lang="en-US" sz="3200" baseline="-25000" dirty="0"/>
              <a:t>5 </a:t>
            </a:r>
            <a:r>
              <a:rPr lang="en-US" sz="3200" b="1" dirty="0"/>
              <a:t> </a:t>
            </a:r>
            <a:r>
              <a:rPr lang="en-US" sz="3200" dirty="0"/>
              <a:t>(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</a:t>
            </a:r>
            <a:r>
              <a:rPr lang="en-US" sz="3200" dirty="0"/>
              <a:t>)</a:t>
            </a:r>
          </a:p>
          <a:p>
            <a:pPr lvl="2">
              <a:buSzPct val="75000"/>
            </a:pPr>
            <a:r>
              <a:rPr lang="en-US" sz="2800" dirty="0"/>
              <a:t>around unconsumed</a:t>
            </a:r>
            <a:br>
              <a:rPr lang="en-US" sz="2800" dirty="0"/>
            </a:br>
            <a:r>
              <a:rPr lang="en-US" sz="2800" dirty="0"/>
              <a:t>Ag-Cu particles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10200" y="1752600"/>
            <a:ext cx="3429000" cy="3200400"/>
            <a:chOff x="3504" y="1104"/>
            <a:chExt cx="2160" cy="2016"/>
          </a:xfrm>
        </p:grpSpPr>
        <p:sp>
          <p:nvSpPr>
            <p:cNvPr id="286725" name="Rectangle 5"/>
            <p:cNvSpPr>
              <a:spLocks noChangeArrowheads="1"/>
            </p:cNvSpPr>
            <p:nvPr/>
          </p:nvSpPr>
          <p:spPr bwMode="auto">
            <a:xfrm>
              <a:off x="3504" y="1248"/>
              <a:ext cx="2160" cy="187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6726" name="Freeform 6"/>
            <p:cNvSpPr>
              <a:spLocks/>
            </p:cNvSpPr>
            <p:nvPr/>
          </p:nvSpPr>
          <p:spPr bwMode="auto">
            <a:xfrm>
              <a:off x="3504" y="2304"/>
              <a:ext cx="677" cy="730"/>
            </a:xfrm>
            <a:custGeom>
              <a:avLst/>
              <a:gdLst/>
              <a:ahLst/>
              <a:cxnLst>
                <a:cxn ang="0">
                  <a:pos x="467" y="208"/>
                </a:cxn>
                <a:cxn ang="0">
                  <a:pos x="315" y="120"/>
                </a:cxn>
                <a:cxn ang="0">
                  <a:pos x="219" y="16"/>
                </a:cxn>
                <a:cxn ang="0">
                  <a:pos x="179" y="0"/>
                </a:cxn>
                <a:cxn ang="0">
                  <a:pos x="67" y="32"/>
                </a:cxn>
                <a:cxn ang="0">
                  <a:pos x="195" y="480"/>
                </a:cxn>
                <a:cxn ang="0">
                  <a:pos x="339" y="632"/>
                </a:cxn>
                <a:cxn ang="0">
                  <a:pos x="379" y="688"/>
                </a:cxn>
                <a:cxn ang="0">
                  <a:pos x="499" y="728"/>
                </a:cxn>
                <a:cxn ang="0">
                  <a:pos x="659" y="720"/>
                </a:cxn>
                <a:cxn ang="0">
                  <a:pos x="675" y="696"/>
                </a:cxn>
                <a:cxn ang="0">
                  <a:pos x="667" y="528"/>
                </a:cxn>
                <a:cxn ang="0">
                  <a:pos x="571" y="312"/>
                </a:cxn>
                <a:cxn ang="0">
                  <a:pos x="563" y="288"/>
                </a:cxn>
                <a:cxn ang="0">
                  <a:pos x="515" y="256"/>
                </a:cxn>
                <a:cxn ang="0">
                  <a:pos x="467" y="208"/>
                </a:cxn>
              </a:cxnLst>
              <a:rect l="0" t="0" r="r" b="b"/>
              <a:pathLst>
                <a:path w="677" h="730">
                  <a:moveTo>
                    <a:pt x="467" y="208"/>
                  </a:moveTo>
                  <a:cubicBezTo>
                    <a:pt x="419" y="160"/>
                    <a:pt x="382" y="133"/>
                    <a:pt x="315" y="120"/>
                  </a:cubicBezTo>
                  <a:cubicBezTo>
                    <a:pt x="262" y="93"/>
                    <a:pt x="253" y="70"/>
                    <a:pt x="219" y="16"/>
                  </a:cubicBezTo>
                  <a:cubicBezTo>
                    <a:pt x="211" y="4"/>
                    <a:pt x="192" y="5"/>
                    <a:pt x="179" y="0"/>
                  </a:cubicBezTo>
                  <a:cubicBezTo>
                    <a:pt x="128" y="6"/>
                    <a:pt x="107" y="5"/>
                    <a:pt x="67" y="32"/>
                  </a:cubicBezTo>
                  <a:cubicBezTo>
                    <a:pt x="11" y="201"/>
                    <a:pt x="0" y="431"/>
                    <a:pt x="195" y="480"/>
                  </a:cubicBezTo>
                  <a:cubicBezTo>
                    <a:pt x="251" y="517"/>
                    <a:pt x="296" y="580"/>
                    <a:pt x="339" y="632"/>
                  </a:cubicBezTo>
                  <a:cubicBezTo>
                    <a:pt x="362" y="659"/>
                    <a:pt x="350" y="659"/>
                    <a:pt x="379" y="688"/>
                  </a:cubicBezTo>
                  <a:cubicBezTo>
                    <a:pt x="409" y="718"/>
                    <a:pt x="461" y="715"/>
                    <a:pt x="499" y="728"/>
                  </a:cubicBezTo>
                  <a:cubicBezTo>
                    <a:pt x="552" y="725"/>
                    <a:pt x="606" y="730"/>
                    <a:pt x="659" y="720"/>
                  </a:cubicBezTo>
                  <a:cubicBezTo>
                    <a:pt x="668" y="718"/>
                    <a:pt x="675" y="706"/>
                    <a:pt x="675" y="696"/>
                  </a:cubicBezTo>
                  <a:cubicBezTo>
                    <a:pt x="677" y="640"/>
                    <a:pt x="671" y="584"/>
                    <a:pt x="667" y="528"/>
                  </a:cubicBezTo>
                  <a:cubicBezTo>
                    <a:pt x="661" y="454"/>
                    <a:pt x="623" y="364"/>
                    <a:pt x="571" y="312"/>
                  </a:cubicBezTo>
                  <a:cubicBezTo>
                    <a:pt x="568" y="304"/>
                    <a:pt x="569" y="294"/>
                    <a:pt x="563" y="288"/>
                  </a:cubicBezTo>
                  <a:cubicBezTo>
                    <a:pt x="549" y="274"/>
                    <a:pt x="515" y="256"/>
                    <a:pt x="515" y="256"/>
                  </a:cubicBezTo>
                  <a:cubicBezTo>
                    <a:pt x="500" y="233"/>
                    <a:pt x="485" y="226"/>
                    <a:pt x="467" y="20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6727" name="Freeform 7"/>
            <p:cNvSpPr>
              <a:spLocks/>
            </p:cNvSpPr>
            <p:nvPr/>
          </p:nvSpPr>
          <p:spPr bwMode="auto">
            <a:xfrm>
              <a:off x="4848" y="2160"/>
              <a:ext cx="803" cy="928"/>
            </a:xfrm>
            <a:custGeom>
              <a:avLst/>
              <a:gdLst/>
              <a:ahLst/>
              <a:cxnLst>
                <a:cxn ang="0">
                  <a:pos x="569" y="48"/>
                </a:cxn>
                <a:cxn ang="0">
                  <a:pos x="441" y="128"/>
                </a:cxn>
                <a:cxn ang="0">
                  <a:pos x="385" y="184"/>
                </a:cxn>
                <a:cxn ang="0">
                  <a:pos x="257" y="312"/>
                </a:cxn>
                <a:cxn ang="0">
                  <a:pos x="233" y="336"/>
                </a:cxn>
                <a:cxn ang="0">
                  <a:pos x="161" y="392"/>
                </a:cxn>
                <a:cxn ang="0">
                  <a:pos x="145" y="416"/>
                </a:cxn>
                <a:cxn ang="0">
                  <a:pos x="89" y="472"/>
                </a:cxn>
                <a:cxn ang="0">
                  <a:pos x="65" y="496"/>
                </a:cxn>
                <a:cxn ang="0">
                  <a:pos x="25" y="600"/>
                </a:cxn>
                <a:cxn ang="0">
                  <a:pos x="1" y="712"/>
                </a:cxn>
                <a:cxn ang="0">
                  <a:pos x="25" y="928"/>
                </a:cxn>
                <a:cxn ang="0">
                  <a:pos x="377" y="824"/>
                </a:cxn>
                <a:cxn ang="0">
                  <a:pos x="489" y="688"/>
                </a:cxn>
                <a:cxn ang="0">
                  <a:pos x="537" y="608"/>
                </a:cxn>
                <a:cxn ang="0">
                  <a:pos x="625" y="488"/>
                </a:cxn>
                <a:cxn ang="0">
                  <a:pos x="713" y="360"/>
                </a:cxn>
                <a:cxn ang="0">
                  <a:pos x="729" y="312"/>
                </a:cxn>
                <a:cxn ang="0">
                  <a:pos x="785" y="184"/>
                </a:cxn>
                <a:cxn ang="0">
                  <a:pos x="777" y="40"/>
                </a:cxn>
                <a:cxn ang="0">
                  <a:pos x="697" y="8"/>
                </a:cxn>
                <a:cxn ang="0">
                  <a:pos x="673" y="0"/>
                </a:cxn>
                <a:cxn ang="0">
                  <a:pos x="609" y="8"/>
                </a:cxn>
                <a:cxn ang="0">
                  <a:pos x="593" y="32"/>
                </a:cxn>
                <a:cxn ang="0">
                  <a:pos x="569" y="48"/>
                </a:cxn>
              </a:cxnLst>
              <a:rect l="0" t="0" r="r" b="b"/>
              <a:pathLst>
                <a:path w="803" h="928">
                  <a:moveTo>
                    <a:pt x="569" y="48"/>
                  </a:moveTo>
                  <a:cubicBezTo>
                    <a:pt x="522" y="72"/>
                    <a:pt x="481" y="94"/>
                    <a:pt x="441" y="128"/>
                  </a:cubicBezTo>
                  <a:cubicBezTo>
                    <a:pt x="421" y="145"/>
                    <a:pt x="385" y="184"/>
                    <a:pt x="385" y="184"/>
                  </a:cubicBezTo>
                  <a:cubicBezTo>
                    <a:pt x="369" y="249"/>
                    <a:pt x="306" y="271"/>
                    <a:pt x="257" y="312"/>
                  </a:cubicBezTo>
                  <a:cubicBezTo>
                    <a:pt x="248" y="319"/>
                    <a:pt x="242" y="329"/>
                    <a:pt x="233" y="336"/>
                  </a:cubicBezTo>
                  <a:cubicBezTo>
                    <a:pt x="210" y="355"/>
                    <a:pt x="185" y="373"/>
                    <a:pt x="161" y="392"/>
                  </a:cubicBezTo>
                  <a:cubicBezTo>
                    <a:pt x="153" y="398"/>
                    <a:pt x="151" y="409"/>
                    <a:pt x="145" y="416"/>
                  </a:cubicBezTo>
                  <a:cubicBezTo>
                    <a:pt x="127" y="436"/>
                    <a:pt x="108" y="453"/>
                    <a:pt x="89" y="472"/>
                  </a:cubicBezTo>
                  <a:cubicBezTo>
                    <a:pt x="81" y="480"/>
                    <a:pt x="65" y="496"/>
                    <a:pt x="65" y="496"/>
                  </a:cubicBezTo>
                  <a:cubicBezTo>
                    <a:pt x="53" y="532"/>
                    <a:pt x="34" y="563"/>
                    <a:pt x="25" y="600"/>
                  </a:cubicBezTo>
                  <a:cubicBezTo>
                    <a:pt x="16" y="637"/>
                    <a:pt x="10" y="675"/>
                    <a:pt x="1" y="712"/>
                  </a:cubicBezTo>
                  <a:cubicBezTo>
                    <a:pt x="6" y="807"/>
                    <a:pt x="0" y="852"/>
                    <a:pt x="25" y="928"/>
                  </a:cubicBezTo>
                  <a:cubicBezTo>
                    <a:pt x="155" y="921"/>
                    <a:pt x="274" y="912"/>
                    <a:pt x="377" y="824"/>
                  </a:cubicBezTo>
                  <a:cubicBezTo>
                    <a:pt x="423" y="785"/>
                    <a:pt x="440" y="721"/>
                    <a:pt x="489" y="688"/>
                  </a:cubicBezTo>
                  <a:cubicBezTo>
                    <a:pt x="500" y="644"/>
                    <a:pt x="519" y="645"/>
                    <a:pt x="537" y="608"/>
                  </a:cubicBezTo>
                  <a:cubicBezTo>
                    <a:pt x="560" y="561"/>
                    <a:pt x="588" y="525"/>
                    <a:pt x="625" y="488"/>
                  </a:cubicBezTo>
                  <a:cubicBezTo>
                    <a:pt x="641" y="439"/>
                    <a:pt x="685" y="402"/>
                    <a:pt x="713" y="360"/>
                  </a:cubicBezTo>
                  <a:cubicBezTo>
                    <a:pt x="722" y="346"/>
                    <a:pt x="724" y="328"/>
                    <a:pt x="729" y="312"/>
                  </a:cubicBezTo>
                  <a:cubicBezTo>
                    <a:pt x="743" y="269"/>
                    <a:pt x="770" y="228"/>
                    <a:pt x="785" y="184"/>
                  </a:cubicBezTo>
                  <a:cubicBezTo>
                    <a:pt x="792" y="131"/>
                    <a:pt x="803" y="93"/>
                    <a:pt x="777" y="40"/>
                  </a:cubicBezTo>
                  <a:cubicBezTo>
                    <a:pt x="773" y="31"/>
                    <a:pt x="710" y="12"/>
                    <a:pt x="697" y="8"/>
                  </a:cubicBezTo>
                  <a:cubicBezTo>
                    <a:pt x="689" y="5"/>
                    <a:pt x="673" y="0"/>
                    <a:pt x="673" y="0"/>
                  </a:cubicBezTo>
                  <a:cubicBezTo>
                    <a:pt x="652" y="3"/>
                    <a:pt x="629" y="0"/>
                    <a:pt x="609" y="8"/>
                  </a:cubicBezTo>
                  <a:cubicBezTo>
                    <a:pt x="600" y="12"/>
                    <a:pt x="601" y="26"/>
                    <a:pt x="593" y="32"/>
                  </a:cubicBezTo>
                  <a:cubicBezTo>
                    <a:pt x="566" y="53"/>
                    <a:pt x="569" y="28"/>
                    <a:pt x="569" y="4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6728" name="Text Box 8"/>
            <p:cNvSpPr txBox="1">
              <a:spLocks noChangeArrowheads="1"/>
            </p:cNvSpPr>
            <p:nvPr/>
          </p:nvSpPr>
          <p:spPr bwMode="auto">
            <a:xfrm>
              <a:off x="3504" y="2496"/>
              <a:ext cx="5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6729" name="Line 9"/>
            <p:cNvSpPr>
              <a:spLocks noChangeShapeType="1"/>
            </p:cNvSpPr>
            <p:nvPr/>
          </p:nvSpPr>
          <p:spPr bwMode="auto">
            <a:xfrm rot="1180294" flipV="1">
              <a:off x="3840" y="1632"/>
              <a:ext cx="288" cy="96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4992" y="1728"/>
              <a:ext cx="192" cy="144"/>
              <a:chOff x="768" y="3072"/>
              <a:chExt cx="192" cy="144"/>
            </a:xfrm>
          </p:grpSpPr>
          <p:sp>
            <p:nvSpPr>
              <p:cNvPr id="286731" name="AutoShape 1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6732" name="AutoShape 1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6733" name="AutoShape 1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 rot="937368">
              <a:off x="4656" y="1728"/>
              <a:ext cx="457" cy="505"/>
              <a:chOff x="1021" y="3059"/>
              <a:chExt cx="457" cy="505"/>
            </a:xfrm>
          </p:grpSpPr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6736" name="AutoShape 1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37" name="AutoShape 1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38" name="AutoShape 1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6740" name="AutoShape 2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41" name="AutoShape 2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42" name="AutoShape 2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7" name="Group 23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6744" name="AutoShape 2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45" name="AutoShape 2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46" name="AutoShape 2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6748" name="AutoShape 2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49" name="AutoShape 2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50" name="AutoShape 3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9" name="Group 31"/>
            <p:cNvGrpSpPr>
              <a:grpSpLocks/>
            </p:cNvGrpSpPr>
            <p:nvPr/>
          </p:nvGrpSpPr>
          <p:grpSpPr bwMode="auto">
            <a:xfrm rot="4359055">
              <a:off x="4248" y="1752"/>
              <a:ext cx="457" cy="505"/>
              <a:chOff x="1021" y="3059"/>
              <a:chExt cx="457" cy="505"/>
            </a:xfrm>
          </p:grpSpPr>
          <p:grpSp>
            <p:nvGrpSpPr>
              <p:cNvPr id="10" name="Group 32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6753" name="AutoShape 3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54" name="AutoShape 3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55" name="AutoShape 3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1" name="Group 36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6757" name="AutoShape 3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58" name="AutoShape 3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59" name="AutoShape 3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2" name="Group 40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6761" name="AutoShape 4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62" name="AutoShape 4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63" name="AutoShape 4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6765" name="AutoShape 4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66" name="AutoShape 4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67" name="AutoShape 4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6768" name="Oval 48"/>
            <p:cNvSpPr>
              <a:spLocks noChangeArrowheads="1"/>
            </p:cNvSpPr>
            <p:nvPr/>
          </p:nvSpPr>
          <p:spPr bwMode="auto">
            <a:xfrm>
              <a:off x="4272" y="1344"/>
              <a:ext cx="768" cy="67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6769" name="Text Box 49"/>
            <p:cNvSpPr txBox="1">
              <a:spLocks noChangeArrowheads="1"/>
            </p:cNvSpPr>
            <p:nvPr/>
          </p:nvSpPr>
          <p:spPr bwMode="auto">
            <a:xfrm>
              <a:off x="4224" y="1584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Ag-Cu Alloy</a:t>
              </a:r>
            </a:p>
          </p:txBody>
        </p:sp>
        <p:grpSp>
          <p:nvGrpSpPr>
            <p:cNvPr id="14" name="Group 50"/>
            <p:cNvGrpSpPr>
              <a:grpSpLocks/>
            </p:cNvGrpSpPr>
            <p:nvPr/>
          </p:nvGrpSpPr>
          <p:grpSpPr bwMode="auto">
            <a:xfrm>
              <a:off x="4176" y="1776"/>
              <a:ext cx="192" cy="144"/>
              <a:chOff x="768" y="3072"/>
              <a:chExt cx="192" cy="144"/>
            </a:xfrm>
          </p:grpSpPr>
          <p:sp>
            <p:nvSpPr>
              <p:cNvPr id="286771" name="AutoShape 5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3333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6772" name="AutoShape 5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3333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6773" name="AutoShape 5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5" name="Group 54"/>
            <p:cNvGrpSpPr>
              <a:grpSpLocks/>
            </p:cNvGrpSpPr>
            <p:nvPr/>
          </p:nvGrpSpPr>
          <p:grpSpPr bwMode="auto">
            <a:xfrm rot="10379485">
              <a:off x="4128" y="1296"/>
              <a:ext cx="457" cy="505"/>
              <a:chOff x="1021" y="3059"/>
              <a:chExt cx="457" cy="505"/>
            </a:xfrm>
          </p:grpSpPr>
          <p:grpSp>
            <p:nvGrpSpPr>
              <p:cNvPr id="16" name="Group 55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6776" name="AutoShape 5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77" name="AutoShape 5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78" name="AutoShape 5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7" name="Group 59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6780" name="AutoShape 6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81" name="AutoShape 6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82" name="AutoShape 6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6784" name="AutoShape 6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85" name="AutoShape 6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86" name="AutoShape 6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9" name="Group 67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6788" name="AutoShape 6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89" name="AutoShape 6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90" name="AutoShape 7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0" name="Group 71"/>
            <p:cNvGrpSpPr>
              <a:grpSpLocks/>
            </p:cNvGrpSpPr>
            <p:nvPr/>
          </p:nvGrpSpPr>
          <p:grpSpPr bwMode="auto">
            <a:xfrm rot="17094657">
              <a:off x="4776" y="1320"/>
              <a:ext cx="457" cy="505"/>
              <a:chOff x="1021" y="3059"/>
              <a:chExt cx="457" cy="505"/>
            </a:xfrm>
          </p:grpSpPr>
          <p:grpSp>
            <p:nvGrpSpPr>
              <p:cNvPr id="21" name="Group 72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6793" name="AutoShape 7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94" name="AutoShape 7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95" name="AutoShape 7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2" name="Group 76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6797" name="AutoShape 7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98" name="AutoShape 7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799" name="AutoShape 7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3" name="Group 80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6801" name="AutoShape 8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02" name="AutoShape 8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03" name="AutoShape 8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4" name="Group 84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6805" name="AutoShape 8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06" name="AutoShape 8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07" name="AutoShape 8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5" name="Group 88"/>
            <p:cNvGrpSpPr>
              <a:grpSpLocks/>
            </p:cNvGrpSpPr>
            <p:nvPr/>
          </p:nvGrpSpPr>
          <p:grpSpPr bwMode="auto">
            <a:xfrm rot="13270334">
              <a:off x="4416" y="1104"/>
              <a:ext cx="457" cy="505"/>
              <a:chOff x="1021" y="3059"/>
              <a:chExt cx="457" cy="505"/>
            </a:xfrm>
          </p:grpSpPr>
          <p:grpSp>
            <p:nvGrpSpPr>
              <p:cNvPr id="26" name="Group 89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6810" name="AutoShape 9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11" name="AutoShape 9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12" name="AutoShape 9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Group 93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6814" name="AutoShape 9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15" name="AutoShape 9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16" name="AutoShape 9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" name="Group 97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6818" name="AutoShape 9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19" name="AutoShape 9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20" name="AutoShape 10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" name="Group 101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6822" name="AutoShape 10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23" name="AutoShape 10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6824" name="AutoShape 10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6825" name="Text Box 105"/>
            <p:cNvSpPr txBox="1">
              <a:spLocks noChangeArrowheads="1"/>
            </p:cNvSpPr>
            <p:nvPr/>
          </p:nvSpPr>
          <p:spPr bwMode="auto">
            <a:xfrm>
              <a:off x="3552" y="1488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</a:t>
              </a:r>
              <a:endParaRPr lang="en-US" sz="20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86826" name="Text Box 106"/>
            <p:cNvSpPr txBox="1">
              <a:spLocks noChangeArrowheads="1"/>
            </p:cNvSpPr>
            <p:nvPr/>
          </p:nvSpPr>
          <p:spPr bwMode="auto">
            <a:xfrm>
              <a:off x="4944" y="2544"/>
              <a:ext cx="5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</p:grpSp>
      <p:sp>
        <p:nvSpPr>
          <p:cNvPr id="286827" name="Text Box 107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  <p:sp>
        <p:nvSpPr>
          <p:cNvPr id="286828" name="Rectangle 108"/>
          <p:cNvSpPr>
            <a:spLocks noChangeArrowheads="1"/>
          </p:cNvSpPr>
          <p:nvPr/>
        </p:nvSpPr>
        <p:spPr bwMode="auto">
          <a:xfrm>
            <a:off x="0" y="5334000"/>
            <a:ext cx="914400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 algn="ctr" eaLnBrk="0" hangingPunct="0"/>
            <a:r>
              <a:rPr lang="en-US" sz="2000" b="1" dirty="0"/>
              <a:t>Ag</a:t>
            </a:r>
            <a:r>
              <a:rPr lang="en-US" sz="2000" b="1" baseline="-25000" dirty="0"/>
              <a:t>3</a:t>
            </a:r>
            <a:r>
              <a:rPr lang="en-US" sz="2000" b="1" dirty="0"/>
              <a:t>Sn + Ag-Cu + Hg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>
                <a:latin typeface="Symbol" pitchFamily="18" charset="2"/>
              </a:rPr>
              <a:t>Þ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/>
              <a:t>Ag</a:t>
            </a:r>
            <a:r>
              <a:rPr lang="en-US" sz="2000" b="1" baseline="-25000" dirty="0"/>
              <a:t>3</a:t>
            </a:r>
            <a:r>
              <a:rPr lang="en-US" sz="2000" b="1" dirty="0"/>
              <a:t>Sn + Ag-Cu + Ag</a:t>
            </a:r>
            <a:r>
              <a:rPr lang="en-US" sz="2000" b="1" baseline="-25000" dirty="0"/>
              <a:t>2</a:t>
            </a:r>
            <a:r>
              <a:rPr lang="en-US" sz="2000" b="1" dirty="0"/>
              <a:t>Hg</a:t>
            </a:r>
            <a:r>
              <a:rPr lang="en-US" sz="2000" b="1" baseline="-25000" dirty="0"/>
              <a:t>3</a:t>
            </a:r>
            <a:r>
              <a:rPr lang="en-US" sz="2000" b="1" dirty="0"/>
              <a:t> + Cu</a:t>
            </a:r>
            <a:r>
              <a:rPr lang="en-US" sz="2000" b="1" baseline="-25000" dirty="0"/>
              <a:t>6</a:t>
            </a:r>
            <a:r>
              <a:rPr lang="en-US" sz="2000" b="1" dirty="0"/>
              <a:t>Sn</a:t>
            </a:r>
            <a:r>
              <a:rPr lang="en-US" sz="2000" b="1" baseline="-25000" dirty="0"/>
              <a:t>5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lvl="1" algn="ctr"/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286829" name="Rectangle 109"/>
          <p:cNvSpPr>
            <a:spLocks noChangeArrowheads="1"/>
          </p:cNvSpPr>
          <p:nvPr/>
        </p:nvSpPr>
        <p:spPr bwMode="auto">
          <a:xfrm>
            <a:off x="1066800" y="5638800"/>
            <a:ext cx="350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286830" name="Rectangle 110"/>
          <p:cNvSpPr>
            <a:spLocks noChangeArrowheads="1"/>
          </p:cNvSpPr>
          <p:nvPr/>
        </p:nvSpPr>
        <p:spPr bwMode="auto">
          <a:xfrm>
            <a:off x="4267200" y="5638800"/>
            <a:ext cx="373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286831" name="Rectangle 111"/>
          <p:cNvSpPr>
            <a:spLocks noChangeArrowheads="1"/>
          </p:cNvSpPr>
          <p:nvPr/>
        </p:nvSpPr>
        <p:spPr bwMode="auto">
          <a:xfrm>
            <a:off x="6705600" y="5638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1</a:t>
            </a:r>
          </a:p>
        </p:txBody>
      </p:sp>
      <p:sp>
        <p:nvSpPr>
          <p:cNvPr id="286832" name="Rectangle 112"/>
          <p:cNvSpPr>
            <a:spLocks noChangeArrowheads="1"/>
          </p:cNvSpPr>
          <p:nvPr/>
        </p:nvSpPr>
        <p:spPr bwMode="auto">
          <a:xfrm>
            <a:off x="8305800" y="5867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IN" sz="2000" b="1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86833" name="Rectangle 113"/>
          <p:cNvSpPr>
            <a:spLocks noChangeArrowheads="1"/>
          </p:cNvSpPr>
          <p:nvPr/>
        </p:nvSpPr>
        <p:spPr bwMode="auto">
          <a:xfrm>
            <a:off x="8077200" y="5638800"/>
            <a:ext cx="430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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Ctr="0">
            <a:normAutofit/>
          </a:bodyPr>
          <a:lstStyle/>
          <a:p>
            <a:pPr algn="ctr"/>
            <a:r>
              <a:rPr lang="en-US" sz="3600" dirty="0"/>
              <a:t>ADMIXED HIGH-COPPER ALLOYS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5105400" cy="4114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Gamma 1 (</a:t>
            </a:r>
            <a:r>
              <a:rPr lang="en-US" sz="36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3600" b="1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en-US"/>
              <a:t>) (Ag</a:t>
            </a:r>
            <a:r>
              <a:rPr lang="en-US" baseline="-25000"/>
              <a:t>2</a:t>
            </a:r>
            <a:r>
              <a:rPr lang="en-US"/>
              <a:t>Hg</a:t>
            </a:r>
            <a:r>
              <a:rPr lang="en-US" baseline="-25000"/>
              <a:t>3</a:t>
            </a:r>
            <a:r>
              <a:rPr lang="en-US"/>
              <a:t>) surrounds </a:t>
            </a:r>
            <a:r>
              <a:rPr lang="en-US" sz="3600"/>
              <a:t>(</a:t>
            </a:r>
            <a:r>
              <a:rPr lang="en-US" sz="3600" b="1">
                <a:latin typeface="Times New Roman" pitchFamily="18" charset="0"/>
                <a:sym typeface="Symbol" pitchFamily="18" charset="2"/>
              </a:rPr>
              <a:t></a:t>
            </a:r>
            <a:r>
              <a:rPr lang="en-US" sz="3600"/>
              <a:t>)</a:t>
            </a:r>
            <a:r>
              <a:rPr lang="en-US"/>
              <a:t> eta phase (Cu</a:t>
            </a:r>
            <a:r>
              <a:rPr lang="en-US" baseline="-25000"/>
              <a:t>6</a:t>
            </a:r>
            <a:r>
              <a:rPr lang="en-US"/>
              <a:t>Sn</a:t>
            </a:r>
            <a:r>
              <a:rPr lang="en-US" baseline="-25000"/>
              <a:t>5</a:t>
            </a:r>
            <a:r>
              <a:rPr lang="en-US"/>
              <a:t>) and gamma </a:t>
            </a:r>
            <a:r>
              <a:rPr lang="en-US" sz="2800"/>
              <a:t>(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800"/>
              <a:t>)</a:t>
            </a:r>
            <a:r>
              <a:rPr lang="en-US" sz="2400"/>
              <a:t> </a:t>
            </a:r>
            <a:r>
              <a:rPr lang="en-US"/>
              <a:t>alloy particles (Ag</a:t>
            </a:r>
            <a:r>
              <a:rPr lang="en-US" baseline="-25000"/>
              <a:t>3</a:t>
            </a:r>
            <a:r>
              <a:rPr lang="en-US"/>
              <a:t>Sn)</a:t>
            </a:r>
          </a:p>
        </p:txBody>
      </p:sp>
      <p:grpSp>
        <p:nvGrpSpPr>
          <p:cNvPr id="2" name="Group 517"/>
          <p:cNvGrpSpPr>
            <a:grpSpLocks/>
          </p:cNvGrpSpPr>
          <p:nvPr/>
        </p:nvGrpSpPr>
        <p:grpSpPr bwMode="auto">
          <a:xfrm>
            <a:off x="5257800" y="1752600"/>
            <a:ext cx="3429000" cy="3200400"/>
            <a:chOff x="3312" y="1104"/>
            <a:chExt cx="2160" cy="2016"/>
          </a:xfrm>
        </p:grpSpPr>
        <p:sp>
          <p:nvSpPr>
            <p:cNvPr id="288772" name="Rectangle 4"/>
            <p:cNvSpPr>
              <a:spLocks noChangeArrowheads="1"/>
            </p:cNvSpPr>
            <p:nvPr/>
          </p:nvSpPr>
          <p:spPr bwMode="auto">
            <a:xfrm>
              <a:off x="3312" y="1248"/>
              <a:ext cx="2160" cy="187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8773" name="Freeform 5"/>
            <p:cNvSpPr>
              <a:spLocks/>
            </p:cNvSpPr>
            <p:nvPr/>
          </p:nvSpPr>
          <p:spPr bwMode="auto">
            <a:xfrm>
              <a:off x="3312" y="2304"/>
              <a:ext cx="677" cy="730"/>
            </a:xfrm>
            <a:custGeom>
              <a:avLst/>
              <a:gdLst/>
              <a:ahLst/>
              <a:cxnLst>
                <a:cxn ang="0">
                  <a:pos x="467" y="208"/>
                </a:cxn>
                <a:cxn ang="0">
                  <a:pos x="315" y="120"/>
                </a:cxn>
                <a:cxn ang="0">
                  <a:pos x="219" y="16"/>
                </a:cxn>
                <a:cxn ang="0">
                  <a:pos x="179" y="0"/>
                </a:cxn>
                <a:cxn ang="0">
                  <a:pos x="67" y="32"/>
                </a:cxn>
                <a:cxn ang="0">
                  <a:pos x="195" y="480"/>
                </a:cxn>
                <a:cxn ang="0">
                  <a:pos x="339" y="632"/>
                </a:cxn>
                <a:cxn ang="0">
                  <a:pos x="379" y="688"/>
                </a:cxn>
                <a:cxn ang="0">
                  <a:pos x="499" y="728"/>
                </a:cxn>
                <a:cxn ang="0">
                  <a:pos x="659" y="720"/>
                </a:cxn>
                <a:cxn ang="0">
                  <a:pos x="675" y="696"/>
                </a:cxn>
                <a:cxn ang="0">
                  <a:pos x="667" y="528"/>
                </a:cxn>
                <a:cxn ang="0">
                  <a:pos x="571" y="312"/>
                </a:cxn>
                <a:cxn ang="0">
                  <a:pos x="563" y="288"/>
                </a:cxn>
                <a:cxn ang="0">
                  <a:pos x="515" y="256"/>
                </a:cxn>
                <a:cxn ang="0">
                  <a:pos x="467" y="208"/>
                </a:cxn>
              </a:cxnLst>
              <a:rect l="0" t="0" r="r" b="b"/>
              <a:pathLst>
                <a:path w="677" h="730">
                  <a:moveTo>
                    <a:pt x="467" y="208"/>
                  </a:moveTo>
                  <a:cubicBezTo>
                    <a:pt x="419" y="160"/>
                    <a:pt x="382" y="133"/>
                    <a:pt x="315" y="120"/>
                  </a:cubicBezTo>
                  <a:cubicBezTo>
                    <a:pt x="262" y="93"/>
                    <a:pt x="253" y="70"/>
                    <a:pt x="219" y="16"/>
                  </a:cubicBezTo>
                  <a:cubicBezTo>
                    <a:pt x="211" y="4"/>
                    <a:pt x="192" y="5"/>
                    <a:pt x="179" y="0"/>
                  </a:cubicBezTo>
                  <a:cubicBezTo>
                    <a:pt x="128" y="6"/>
                    <a:pt x="107" y="5"/>
                    <a:pt x="67" y="32"/>
                  </a:cubicBezTo>
                  <a:cubicBezTo>
                    <a:pt x="11" y="201"/>
                    <a:pt x="0" y="431"/>
                    <a:pt x="195" y="480"/>
                  </a:cubicBezTo>
                  <a:cubicBezTo>
                    <a:pt x="251" y="517"/>
                    <a:pt x="296" y="580"/>
                    <a:pt x="339" y="632"/>
                  </a:cubicBezTo>
                  <a:cubicBezTo>
                    <a:pt x="362" y="659"/>
                    <a:pt x="350" y="659"/>
                    <a:pt x="379" y="688"/>
                  </a:cubicBezTo>
                  <a:cubicBezTo>
                    <a:pt x="409" y="718"/>
                    <a:pt x="461" y="715"/>
                    <a:pt x="499" y="728"/>
                  </a:cubicBezTo>
                  <a:cubicBezTo>
                    <a:pt x="552" y="725"/>
                    <a:pt x="606" y="730"/>
                    <a:pt x="659" y="720"/>
                  </a:cubicBezTo>
                  <a:cubicBezTo>
                    <a:pt x="668" y="718"/>
                    <a:pt x="675" y="706"/>
                    <a:pt x="675" y="696"/>
                  </a:cubicBezTo>
                  <a:cubicBezTo>
                    <a:pt x="677" y="640"/>
                    <a:pt x="671" y="584"/>
                    <a:pt x="667" y="528"/>
                  </a:cubicBezTo>
                  <a:cubicBezTo>
                    <a:pt x="661" y="454"/>
                    <a:pt x="623" y="364"/>
                    <a:pt x="571" y="312"/>
                  </a:cubicBezTo>
                  <a:cubicBezTo>
                    <a:pt x="568" y="304"/>
                    <a:pt x="569" y="294"/>
                    <a:pt x="563" y="288"/>
                  </a:cubicBezTo>
                  <a:cubicBezTo>
                    <a:pt x="549" y="274"/>
                    <a:pt x="515" y="256"/>
                    <a:pt x="515" y="256"/>
                  </a:cubicBezTo>
                  <a:cubicBezTo>
                    <a:pt x="500" y="233"/>
                    <a:pt x="485" y="226"/>
                    <a:pt x="467" y="20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8774" name="Freeform 6"/>
            <p:cNvSpPr>
              <a:spLocks/>
            </p:cNvSpPr>
            <p:nvPr/>
          </p:nvSpPr>
          <p:spPr bwMode="auto">
            <a:xfrm>
              <a:off x="4656" y="2160"/>
              <a:ext cx="803" cy="928"/>
            </a:xfrm>
            <a:custGeom>
              <a:avLst/>
              <a:gdLst/>
              <a:ahLst/>
              <a:cxnLst>
                <a:cxn ang="0">
                  <a:pos x="569" y="48"/>
                </a:cxn>
                <a:cxn ang="0">
                  <a:pos x="441" y="128"/>
                </a:cxn>
                <a:cxn ang="0">
                  <a:pos x="385" y="184"/>
                </a:cxn>
                <a:cxn ang="0">
                  <a:pos x="257" y="312"/>
                </a:cxn>
                <a:cxn ang="0">
                  <a:pos x="233" y="336"/>
                </a:cxn>
                <a:cxn ang="0">
                  <a:pos x="161" y="392"/>
                </a:cxn>
                <a:cxn ang="0">
                  <a:pos x="145" y="416"/>
                </a:cxn>
                <a:cxn ang="0">
                  <a:pos x="89" y="472"/>
                </a:cxn>
                <a:cxn ang="0">
                  <a:pos x="65" y="496"/>
                </a:cxn>
                <a:cxn ang="0">
                  <a:pos x="25" y="600"/>
                </a:cxn>
                <a:cxn ang="0">
                  <a:pos x="1" y="712"/>
                </a:cxn>
                <a:cxn ang="0">
                  <a:pos x="25" y="928"/>
                </a:cxn>
                <a:cxn ang="0">
                  <a:pos x="377" y="824"/>
                </a:cxn>
                <a:cxn ang="0">
                  <a:pos x="489" y="688"/>
                </a:cxn>
                <a:cxn ang="0">
                  <a:pos x="537" y="608"/>
                </a:cxn>
                <a:cxn ang="0">
                  <a:pos x="625" y="488"/>
                </a:cxn>
                <a:cxn ang="0">
                  <a:pos x="713" y="360"/>
                </a:cxn>
                <a:cxn ang="0">
                  <a:pos x="729" y="312"/>
                </a:cxn>
                <a:cxn ang="0">
                  <a:pos x="785" y="184"/>
                </a:cxn>
                <a:cxn ang="0">
                  <a:pos x="777" y="40"/>
                </a:cxn>
                <a:cxn ang="0">
                  <a:pos x="697" y="8"/>
                </a:cxn>
                <a:cxn ang="0">
                  <a:pos x="673" y="0"/>
                </a:cxn>
                <a:cxn ang="0">
                  <a:pos x="609" y="8"/>
                </a:cxn>
                <a:cxn ang="0">
                  <a:pos x="593" y="32"/>
                </a:cxn>
                <a:cxn ang="0">
                  <a:pos x="569" y="48"/>
                </a:cxn>
              </a:cxnLst>
              <a:rect l="0" t="0" r="r" b="b"/>
              <a:pathLst>
                <a:path w="803" h="928">
                  <a:moveTo>
                    <a:pt x="569" y="48"/>
                  </a:moveTo>
                  <a:cubicBezTo>
                    <a:pt x="522" y="72"/>
                    <a:pt x="481" y="94"/>
                    <a:pt x="441" y="128"/>
                  </a:cubicBezTo>
                  <a:cubicBezTo>
                    <a:pt x="421" y="145"/>
                    <a:pt x="385" y="184"/>
                    <a:pt x="385" y="184"/>
                  </a:cubicBezTo>
                  <a:cubicBezTo>
                    <a:pt x="369" y="249"/>
                    <a:pt x="306" y="271"/>
                    <a:pt x="257" y="312"/>
                  </a:cubicBezTo>
                  <a:cubicBezTo>
                    <a:pt x="248" y="319"/>
                    <a:pt x="242" y="329"/>
                    <a:pt x="233" y="336"/>
                  </a:cubicBezTo>
                  <a:cubicBezTo>
                    <a:pt x="210" y="355"/>
                    <a:pt x="185" y="373"/>
                    <a:pt x="161" y="392"/>
                  </a:cubicBezTo>
                  <a:cubicBezTo>
                    <a:pt x="153" y="398"/>
                    <a:pt x="151" y="409"/>
                    <a:pt x="145" y="416"/>
                  </a:cubicBezTo>
                  <a:cubicBezTo>
                    <a:pt x="127" y="436"/>
                    <a:pt x="108" y="453"/>
                    <a:pt x="89" y="472"/>
                  </a:cubicBezTo>
                  <a:cubicBezTo>
                    <a:pt x="81" y="480"/>
                    <a:pt x="65" y="496"/>
                    <a:pt x="65" y="496"/>
                  </a:cubicBezTo>
                  <a:cubicBezTo>
                    <a:pt x="53" y="532"/>
                    <a:pt x="34" y="563"/>
                    <a:pt x="25" y="600"/>
                  </a:cubicBezTo>
                  <a:cubicBezTo>
                    <a:pt x="16" y="637"/>
                    <a:pt x="10" y="675"/>
                    <a:pt x="1" y="712"/>
                  </a:cubicBezTo>
                  <a:cubicBezTo>
                    <a:pt x="6" y="807"/>
                    <a:pt x="0" y="852"/>
                    <a:pt x="25" y="928"/>
                  </a:cubicBezTo>
                  <a:cubicBezTo>
                    <a:pt x="155" y="921"/>
                    <a:pt x="274" y="912"/>
                    <a:pt x="377" y="824"/>
                  </a:cubicBezTo>
                  <a:cubicBezTo>
                    <a:pt x="423" y="785"/>
                    <a:pt x="440" y="721"/>
                    <a:pt x="489" y="688"/>
                  </a:cubicBezTo>
                  <a:cubicBezTo>
                    <a:pt x="500" y="644"/>
                    <a:pt x="519" y="645"/>
                    <a:pt x="537" y="608"/>
                  </a:cubicBezTo>
                  <a:cubicBezTo>
                    <a:pt x="560" y="561"/>
                    <a:pt x="588" y="525"/>
                    <a:pt x="625" y="488"/>
                  </a:cubicBezTo>
                  <a:cubicBezTo>
                    <a:pt x="641" y="439"/>
                    <a:pt x="685" y="402"/>
                    <a:pt x="713" y="360"/>
                  </a:cubicBezTo>
                  <a:cubicBezTo>
                    <a:pt x="722" y="346"/>
                    <a:pt x="724" y="328"/>
                    <a:pt x="729" y="312"/>
                  </a:cubicBezTo>
                  <a:cubicBezTo>
                    <a:pt x="743" y="269"/>
                    <a:pt x="770" y="228"/>
                    <a:pt x="785" y="184"/>
                  </a:cubicBezTo>
                  <a:cubicBezTo>
                    <a:pt x="792" y="131"/>
                    <a:pt x="803" y="93"/>
                    <a:pt x="777" y="40"/>
                  </a:cubicBezTo>
                  <a:cubicBezTo>
                    <a:pt x="773" y="31"/>
                    <a:pt x="710" y="12"/>
                    <a:pt x="697" y="8"/>
                  </a:cubicBezTo>
                  <a:cubicBezTo>
                    <a:pt x="689" y="5"/>
                    <a:pt x="673" y="0"/>
                    <a:pt x="673" y="0"/>
                  </a:cubicBezTo>
                  <a:cubicBezTo>
                    <a:pt x="652" y="3"/>
                    <a:pt x="629" y="0"/>
                    <a:pt x="609" y="8"/>
                  </a:cubicBezTo>
                  <a:cubicBezTo>
                    <a:pt x="600" y="12"/>
                    <a:pt x="601" y="26"/>
                    <a:pt x="593" y="32"/>
                  </a:cubicBezTo>
                  <a:cubicBezTo>
                    <a:pt x="566" y="53"/>
                    <a:pt x="569" y="28"/>
                    <a:pt x="569" y="4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8775" name="Text Box 7"/>
            <p:cNvSpPr txBox="1">
              <a:spLocks noChangeArrowheads="1"/>
            </p:cNvSpPr>
            <p:nvPr/>
          </p:nvSpPr>
          <p:spPr bwMode="auto">
            <a:xfrm>
              <a:off x="3312" y="2496"/>
              <a:ext cx="5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288776" name="Line 8"/>
            <p:cNvSpPr>
              <a:spLocks noChangeShapeType="1"/>
            </p:cNvSpPr>
            <p:nvPr/>
          </p:nvSpPr>
          <p:spPr bwMode="auto">
            <a:xfrm rot="1180294" flipV="1">
              <a:off x="3648" y="1632"/>
              <a:ext cx="288" cy="96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408" y="2784"/>
              <a:ext cx="192" cy="144"/>
              <a:chOff x="768" y="3072"/>
              <a:chExt cx="192" cy="144"/>
            </a:xfrm>
          </p:grpSpPr>
          <p:sp>
            <p:nvSpPr>
              <p:cNvPr id="288778" name="AutoShape 1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779" name="AutoShape 1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780" name="AutoShape 1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552" y="2256"/>
              <a:ext cx="528" cy="480"/>
              <a:chOff x="576" y="2880"/>
              <a:chExt cx="528" cy="480"/>
            </a:xfrm>
          </p:grpSpPr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8783" name="AutoShape 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84" name="AutoShape 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85" name="AutoShape 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8787" name="AutoShape 1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88" name="AutoShape 2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89" name="AutoShape 2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8791" name="AutoShape 2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92" name="AutoShape 2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93" name="AutoShape 2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8795" name="AutoShape 2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96" name="AutoShape 2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797" name="AutoShape 2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8799" name="AutoShape 3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00" name="AutoShape 3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01" name="AutoShape 3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0" name="Group 34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8803" name="AutoShape 3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04" name="AutoShape 3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05" name="AutoShape 3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1" name="Group 38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8807" name="AutoShape 3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08" name="AutoShape 4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09" name="AutoShape 4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12" name="Group 42"/>
            <p:cNvGrpSpPr>
              <a:grpSpLocks/>
            </p:cNvGrpSpPr>
            <p:nvPr/>
          </p:nvGrpSpPr>
          <p:grpSpPr bwMode="auto">
            <a:xfrm>
              <a:off x="3552" y="2304"/>
              <a:ext cx="192" cy="144"/>
              <a:chOff x="768" y="3072"/>
              <a:chExt cx="192" cy="144"/>
            </a:xfrm>
          </p:grpSpPr>
          <p:sp>
            <p:nvSpPr>
              <p:cNvPr id="288811" name="AutoShape 43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12" name="AutoShape 44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13" name="AutoShape 45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3" name="Group 46"/>
            <p:cNvGrpSpPr>
              <a:grpSpLocks/>
            </p:cNvGrpSpPr>
            <p:nvPr/>
          </p:nvGrpSpPr>
          <p:grpSpPr bwMode="auto">
            <a:xfrm>
              <a:off x="4800" y="1728"/>
              <a:ext cx="192" cy="144"/>
              <a:chOff x="768" y="3072"/>
              <a:chExt cx="192" cy="144"/>
            </a:xfrm>
          </p:grpSpPr>
          <p:sp>
            <p:nvSpPr>
              <p:cNvPr id="288815" name="AutoShape 4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16" name="AutoShape 4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17" name="AutoShape 4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" name="Group 50"/>
            <p:cNvGrpSpPr>
              <a:grpSpLocks/>
            </p:cNvGrpSpPr>
            <p:nvPr/>
          </p:nvGrpSpPr>
          <p:grpSpPr bwMode="auto">
            <a:xfrm rot="-5665660">
              <a:off x="4632" y="2184"/>
              <a:ext cx="528" cy="480"/>
              <a:chOff x="1296" y="2928"/>
              <a:chExt cx="528" cy="480"/>
            </a:xfrm>
          </p:grpSpPr>
          <p:grpSp>
            <p:nvGrpSpPr>
              <p:cNvPr id="15" name="Group 51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8820" name="AutoShape 5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21" name="AutoShape 5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22" name="AutoShape 5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6" name="Group 55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8824" name="AutoShape 5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25" name="AutoShape 5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26" name="AutoShape 5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7" name="Group 59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8828" name="AutoShape 6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29" name="AutoShape 6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30" name="AutoShape 6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8832" name="AutoShape 6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33" name="AutoShape 6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34" name="AutoShape 6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9" name="Group 67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8836" name="AutoShape 6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37" name="AutoShape 6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38" name="AutoShape 7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0" name="Group 71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8840" name="AutoShape 7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41" name="AutoShape 7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42" name="AutoShape 7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1" name="Group 75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8844" name="AutoShape 7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45" name="AutoShape 7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46" name="AutoShape 7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2" name="Group 79"/>
            <p:cNvGrpSpPr>
              <a:grpSpLocks/>
            </p:cNvGrpSpPr>
            <p:nvPr/>
          </p:nvGrpSpPr>
          <p:grpSpPr bwMode="auto">
            <a:xfrm>
              <a:off x="3504" y="2880"/>
              <a:ext cx="192" cy="144"/>
              <a:chOff x="768" y="3072"/>
              <a:chExt cx="192" cy="144"/>
            </a:xfrm>
          </p:grpSpPr>
          <p:sp>
            <p:nvSpPr>
              <p:cNvPr id="288848" name="AutoShape 8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49" name="AutoShape 8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50" name="AutoShape 8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3" name="Group 83"/>
            <p:cNvGrpSpPr>
              <a:grpSpLocks/>
            </p:cNvGrpSpPr>
            <p:nvPr/>
          </p:nvGrpSpPr>
          <p:grpSpPr bwMode="auto">
            <a:xfrm rot="937368">
              <a:off x="4464" y="1728"/>
              <a:ext cx="457" cy="505"/>
              <a:chOff x="1021" y="3059"/>
              <a:chExt cx="457" cy="505"/>
            </a:xfrm>
          </p:grpSpPr>
          <p:grpSp>
            <p:nvGrpSpPr>
              <p:cNvPr id="24" name="Group 84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8853" name="AutoShape 8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54" name="AutoShape 8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55" name="AutoShape 8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5" name="Group 88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8857" name="AutoShape 8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58" name="AutoShape 9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59" name="AutoShape 9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Group 92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8861" name="AutoShape 9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62" name="AutoShape 9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63" name="AutoShape 9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Group 96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8865" name="AutoShape 9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66" name="AutoShape 9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67" name="AutoShape 9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8868" name="Text Box 100"/>
            <p:cNvSpPr txBox="1">
              <a:spLocks noChangeArrowheads="1"/>
            </p:cNvSpPr>
            <p:nvPr/>
          </p:nvSpPr>
          <p:spPr bwMode="auto">
            <a:xfrm>
              <a:off x="4224" y="278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400" b="1" baseline="-2500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1</a:t>
              </a:r>
              <a:endParaRPr lang="en-US" sz="2400" b="1" baseline="-250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  <p:grpSp>
          <p:nvGrpSpPr>
            <p:cNvPr id="28" name="Group 101"/>
            <p:cNvGrpSpPr>
              <a:grpSpLocks/>
            </p:cNvGrpSpPr>
            <p:nvPr/>
          </p:nvGrpSpPr>
          <p:grpSpPr bwMode="auto">
            <a:xfrm rot="4359055">
              <a:off x="4056" y="1752"/>
              <a:ext cx="457" cy="505"/>
              <a:chOff x="1021" y="3059"/>
              <a:chExt cx="457" cy="505"/>
            </a:xfrm>
          </p:grpSpPr>
          <p:grpSp>
            <p:nvGrpSpPr>
              <p:cNvPr id="29" name="Group 102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8871" name="AutoShape 10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72" name="AutoShape 10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73" name="AutoShape 10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30" name="Group 106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8875" name="AutoShape 10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76" name="AutoShape 10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77" name="AutoShape 10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31" name="Group 110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8879" name="AutoShape 11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80" name="AutoShape 11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81" name="AutoShape 11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48" name="Group 114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8883" name="AutoShape 1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84" name="AutoShape 1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85" name="AutoShape 1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8886" name="Oval 118"/>
            <p:cNvSpPr>
              <a:spLocks noChangeArrowheads="1"/>
            </p:cNvSpPr>
            <p:nvPr/>
          </p:nvSpPr>
          <p:spPr bwMode="auto">
            <a:xfrm>
              <a:off x="4080" y="1344"/>
              <a:ext cx="768" cy="67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8887" name="Text Box 119"/>
            <p:cNvSpPr txBox="1">
              <a:spLocks noChangeArrowheads="1"/>
            </p:cNvSpPr>
            <p:nvPr/>
          </p:nvSpPr>
          <p:spPr bwMode="auto">
            <a:xfrm>
              <a:off x="4032" y="1584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Ag-Cu Alloy</a:t>
              </a:r>
            </a:p>
          </p:txBody>
        </p:sp>
        <p:grpSp>
          <p:nvGrpSpPr>
            <p:cNvPr id="289252" name="Group 120"/>
            <p:cNvGrpSpPr>
              <a:grpSpLocks/>
            </p:cNvGrpSpPr>
            <p:nvPr/>
          </p:nvGrpSpPr>
          <p:grpSpPr bwMode="auto">
            <a:xfrm>
              <a:off x="3984" y="1776"/>
              <a:ext cx="192" cy="144"/>
              <a:chOff x="768" y="3072"/>
              <a:chExt cx="192" cy="144"/>
            </a:xfrm>
          </p:grpSpPr>
          <p:sp>
            <p:nvSpPr>
              <p:cNvPr id="288889" name="AutoShape 12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3333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90" name="AutoShape 12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3333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891" name="AutoShape 12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89256" name="Group 124"/>
            <p:cNvGrpSpPr>
              <a:grpSpLocks/>
            </p:cNvGrpSpPr>
            <p:nvPr/>
          </p:nvGrpSpPr>
          <p:grpSpPr bwMode="auto">
            <a:xfrm rot="10379485">
              <a:off x="3936" y="1296"/>
              <a:ext cx="457" cy="505"/>
              <a:chOff x="1021" y="3059"/>
              <a:chExt cx="457" cy="505"/>
            </a:xfrm>
          </p:grpSpPr>
          <p:grpSp>
            <p:nvGrpSpPr>
              <p:cNvPr id="289260" name="Group 125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8894" name="AutoShape 12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95" name="AutoShape 12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96" name="AutoShape 12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64" name="Group 129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8898" name="AutoShape 13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899" name="AutoShape 13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00" name="AutoShape 13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68" name="Group 133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8902" name="AutoShape 13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03" name="AutoShape 13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04" name="AutoShape 13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72" name="Group 137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8906" name="AutoShape 13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07" name="AutoShape 13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08" name="AutoShape 14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9285" name="Group 141"/>
            <p:cNvGrpSpPr>
              <a:grpSpLocks/>
            </p:cNvGrpSpPr>
            <p:nvPr/>
          </p:nvGrpSpPr>
          <p:grpSpPr bwMode="auto">
            <a:xfrm rot="17094657">
              <a:off x="4584" y="1320"/>
              <a:ext cx="457" cy="505"/>
              <a:chOff x="1021" y="3059"/>
              <a:chExt cx="457" cy="505"/>
            </a:xfrm>
          </p:grpSpPr>
          <p:grpSp>
            <p:nvGrpSpPr>
              <p:cNvPr id="289286" name="Group 142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8911" name="AutoShape 14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12" name="AutoShape 14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13" name="AutoShape 14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87" name="Group 146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8915" name="AutoShape 14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16" name="AutoShape 14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17" name="AutoShape 14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88" name="Group 150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8919" name="AutoShape 15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20" name="AutoShape 15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21" name="AutoShape 15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89" name="Group 154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8923" name="AutoShape 15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24" name="AutoShape 15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25" name="AutoShape 15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9290" name="Group 158"/>
            <p:cNvGrpSpPr>
              <a:grpSpLocks/>
            </p:cNvGrpSpPr>
            <p:nvPr/>
          </p:nvGrpSpPr>
          <p:grpSpPr bwMode="auto">
            <a:xfrm rot="13270334">
              <a:off x="4224" y="1104"/>
              <a:ext cx="457" cy="505"/>
              <a:chOff x="1021" y="3059"/>
              <a:chExt cx="457" cy="505"/>
            </a:xfrm>
          </p:grpSpPr>
          <p:grpSp>
            <p:nvGrpSpPr>
              <p:cNvPr id="289291" name="Group 159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8928" name="AutoShape 16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29" name="AutoShape 16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30" name="AutoShape 16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92" name="Group 163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8932" name="AutoShape 16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33" name="AutoShape 16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34" name="AutoShape 16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93" name="Group 167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8936" name="AutoShape 16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37" name="AutoShape 16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38" name="AutoShape 17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94" name="Group 171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8940" name="AutoShape 17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41" name="AutoShape 17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42" name="AutoShape 17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8943" name="Text Box 175"/>
            <p:cNvSpPr txBox="1">
              <a:spLocks noChangeArrowheads="1"/>
            </p:cNvSpPr>
            <p:nvPr/>
          </p:nvSpPr>
          <p:spPr bwMode="auto">
            <a:xfrm>
              <a:off x="3360" y="1488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</a:t>
              </a:r>
              <a:endParaRPr lang="en-US" sz="20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  <p:grpSp>
          <p:nvGrpSpPr>
            <p:cNvPr id="289295" name="Group 176"/>
            <p:cNvGrpSpPr>
              <a:grpSpLocks/>
            </p:cNvGrpSpPr>
            <p:nvPr/>
          </p:nvGrpSpPr>
          <p:grpSpPr bwMode="auto">
            <a:xfrm>
              <a:off x="3504" y="2352"/>
              <a:ext cx="192" cy="144"/>
              <a:chOff x="768" y="3072"/>
              <a:chExt cx="192" cy="144"/>
            </a:xfrm>
          </p:grpSpPr>
          <p:sp>
            <p:nvSpPr>
              <p:cNvPr id="288945" name="AutoShape 17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946" name="AutoShape 17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947" name="AutoShape 17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89296" name="Group 180"/>
            <p:cNvGrpSpPr>
              <a:grpSpLocks/>
            </p:cNvGrpSpPr>
            <p:nvPr/>
          </p:nvGrpSpPr>
          <p:grpSpPr bwMode="auto">
            <a:xfrm>
              <a:off x="4800" y="1920"/>
              <a:ext cx="192" cy="144"/>
              <a:chOff x="768" y="3072"/>
              <a:chExt cx="192" cy="144"/>
            </a:xfrm>
          </p:grpSpPr>
          <p:sp>
            <p:nvSpPr>
              <p:cNvPr id="288949" name="AutoShape 18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950" name="AutoShape 18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8951" name="AutoShape 18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89297" name="Group 184"/>
            <p:cNvGrpSpPr>
              <a:grpSpLocks/>
            </p:cNvGrpSpPr>
            <p:nvPr/>
          </p:nvGrpSpPr>
          <p:grpSpPr bwMode="auto">
            <a:xfrm rot="-5665660">
              <a:off x="4584" y="2232"/>
              <a:ext cx="528" cy="480"/>
              <a:chOff x="1296" y="2928"/>
              <a:chExt cx="528" cy="480"/>
            </a:xfrm>
          </p:grpSpPr>
          <p:grpSp>
            <p:nvGrpSpPr>
              <p:cNvPr id="289298" name="Group 185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8954" name="AutoShape 18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55" name="AutoShape 18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56" name="AutoShape 18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299" name="Group 189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8958" name="AutoShape 19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59" name="AutoShape 19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60" name="AutoShape 19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0" name="Group 193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8962" name="AutoShape 19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63" name="AutoShape 19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64" name="AutoShape 19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1" name="Group 197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8966" name="AutoShape 19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67" name="AutoShape 19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68" name="AutoShape 20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2" name="Group 201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8970" name="AutoShape 20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71" name="AutoShape 20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72" name="AutoShape 20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3" name="Group 205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8974" name="AutoShape 20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75" name="AutoShape 20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76" name="AutoShape 20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4" name="Group 209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8978" name="AutoShape 21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79" name="AutoShape 21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80" name="AutoShape 21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9305" name="Group 213"/>
            <p:cNvGrpSpPr>
              <a:grpSpLocks/>
            </p:cNvGrpSpPr>
            <p:nvPr/>
          </p:nvGrpSpPr>
          <p:grpSpPr bwMode="auto">
            <a:xfrm rot="2113300">
              <a:off x="4416" y="1920"/>
              <a:ext cx="457" cy="505"/>
              <a:chOff x="1021" y="3059"/>
              <a:chExt cx="457" cy="505"/>
            </a:xfrm>
          </p:grpSpPr>
          <p:grpSp>
            <p:nvGrpSpPr>
              <p:cNvPr id="289306" name="Group 214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8983" name="AutoShape 2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84" name="AutoShape 2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85" name="AutoShape 2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7" name="Group 218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8987" name="AutoShape 21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88" name="AutoShape 22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89" name="AutoShape 22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8" name="Group 222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8991" name="AutoShape 22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92" name="AutoShape 22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93" name="AutoShape 22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309" name="Group 226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8995" name="AutoShape 22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96" name="AutoShape 22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8997" name="AutoShape 22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9310" name="Group 230"/>
            <p:cNvGrpSpPr>
              <a:grpSpLocks/>
            </p:cNvGrpSpPr>
            <p:nvPr/>
          </p:nvGrpSpPr>
          <p:grpSpPr bwMode="auto">
            <a:xfrm rot="3207860">
              <a:off x="3816" y="1848"/>
              <a:ext cx="457" cy="505"/>
              <a:chOff x="1021" y="3059"/>
              <a:chExt cx="457" cy="505"/>
            </a:xfrm>
          </p:grpSpPr>
          <p:grpSp>
            <p:nvGrpSpPr>
              <p:cNvPr id="289311" name="Group 231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89000" name="AutoShape 23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01" name="AutoShape 23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02" name="AutoShape 23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768" name="Group 235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89004" name="AutoShape 23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05" name="AutoShape 23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06" name="AutoShape 23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769" name="Group 239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89008" name="AutoShape 24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09" name="AutoShape 24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10" name="AutoShape 24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777" name="Group 243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89012" name="AutoShape 24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13" name="AutoShape 24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14" name="AutoShape 24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781" name="Group 247"/>
            <p:cNvGrpSpPr>
              <a:grpSpLocks/>
            </p:cNvGrpSpPr>
            <p:nvPr/>
          </p:nvGrpSpPr>
          <p:grpSpPr bwMode="auto">
            <a:xfrm>
              <a:off x="3744" y="2112"/>
              <a:ext cx="528" cy="480"/>
              <a:chOff x="576" y="2880"/>
              <a:chExt cx="528" cy="480"/>
            </a:xfrm>
          </p:grpSpPr>
          <p:grpSp>
            <p:nvGrpSpPr>
              <p:cNvPr id="288782" name="Group 248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9017" name="AutoShape 24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18" name="AutoShape 25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19" name="AutoShape 25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786" name="Group 252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9021" name="AutoShape 25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22" name="AutoShape 25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23" name="AutoShape 25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790" name="Group 256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9025" name="AutoShape 25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26" name="AutoShape 25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27" name="AutoShape 25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794" name="Group 260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9029" name="AutoShape 26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30" name="AutoShape 26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31" name="AutoShape 26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798" name="Group 264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9033" name="AutoShape 26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34" name="AutoShape 26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35" name="AutoShape 26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02" name="Group 268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9037" name="AutoShape 26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38" name="AutoShape 27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39" name="AutoShape 27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06" name="Group 272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9041" name="AutoShape 27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42" name="AutoShape 27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43" name="AutoShape 27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810" name="Group 276"/>
            <p:cNvGrpSpPr>
              <a:grpSpLocks/>
            </p:cNvGrpSpPr>
            <p:nvPr/>
          </p:nvGrpSpPr>
          <p:grpSpPr bwMode="auto">
            <a:xfrm>
              <a:off x="4080" y="2112"/>
              <a:ext cx="528" cy="432"/>
              <a:chOff x="576" y="2880"/>
              <a:chExt cx="528" cy="480"/>
            </a:xfrm>
          </p:grpSpPr>
          <p:grpSp>
            <p:nvGrpSpPr>
              <p:cNvPr id="288814" name="Group 277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9046" name="AutoShape 27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47" name="AutoShape 27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48" name="AutoShape 28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18" name="Group 281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9050" name="AutoShape 28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51" name="AutoShape 28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52" name="AutoShape 28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19" name="Group 285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9054" name="AutoShape 28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55" name="AutoShape 28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56" name="AutoShape 28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23" name="Group 289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9058" name="AutoShape 29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59" name="AutoShape 29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60" name="AutoShape 29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27" name="Group 293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9062" name="AutoShape 29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63" name="AutoShape 29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64" name="AutoShape 29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31" name="Group 297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9066" name="AutoShape 29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67" name="AutoShape 29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68" name="AutoShape 30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35" name="Group 301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9070" name="AutoShape 30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71" name="AutoShape 30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72" name="AutoShape 30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839" name="Group 305"/>
            <p:cNvGrpSpPr>
              <a:grpSpLocks/>
            </p:cNvGrpSpPr>
            <p:nvPr/>
          </p:nvGrpSpPr>
          <p:grpSpPr bwMode="auto">
            <a:xfrm rot="-5665660">
              <a:off x="4488" y="2040"/>
              <a:ext cx="528" cy="480"/>
              <a:chOff x="1296" y="2928"/>
              <a:chExt cx="528" cy="480"/>
            </a:xfrm>
          </p:grpSpPr>
          <p:grpSp>
            <p:nvGrpSpPr>
              <p:cNvPr id="288843" name="Group 306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9075" name="AutoShape 30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76" name="AutoShape 30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77" name="AutoShape 30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47" name="Group 310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9079" name="AutoShape 31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80" name="AutoShape 31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81" name="AutoShape 31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51" name="Group 314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9083" name="AutoShape 3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84" name="AutoShape 3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85" name="AutoShape 3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52" name="Group 318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9087" name="AutoShape 31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88" name="AutoShape 32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89" name="AutoShape 32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56" name="Group 322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9091" name="AutoShape 32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92" name="AutoShape 32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93" name="AutoShape 32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60" name="Group 326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9095" name="AutoShape 32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96" name="AutoShape 32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097" name="AutoShape 32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64" name="Group 330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9099" name="AutoShape 33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00" name="AutoShape 33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01" name="AutoShape 33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869" name="Group 334"/>
            <p:cNvGrpSpPr>
              <a:grpSpLocks/>
            </p:cNvGrpSpPr>
            <p:nvPr/>
          </p:nvGrpSpPr>
          <p:grpSpPr bwMode="auto">
            <a:xfrm>
              <a:off x="3744" y="1824"/>
              <a:ext cx="528" cy="480"/>
              <a:chOff x="576" y="2880"/>
              <a:chExt cx="528" cy="480"/>
            </a:xfrm>
          </p:grpSpPr>
          <p:grpSp>
            <p:nvGrpSpPr>
              <p:cNvPr id="288870" name="Group 335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9104" name="AutoShape 33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05" name="AutoShape 33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06" name="AutoShape 33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74" name="Group 339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9108" name="AutoShape 34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09" name="AutoShape 34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10" name="AutoShape 34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78" name="Group 343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9112" name="AutoShape 34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13" name="AutoShape 34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14" name="AutoShape 34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82" name="Group 347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9116" name="AutoShape 34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17" name="AutoShape 34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18" name="AutoShape 35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88" name="Group 351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9120" name="AutoShape 35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21" name="AutoShape 35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22" name="AutoShape 35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92" name="Group 355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9124" name="AutoShape 35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25" name="AutoShape 35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26" name="AutoShape 35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893" name="Group 359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9128" name="AutoShape 36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29" name="AutoShape 36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30" name="AutoShape 36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897" name="Group 363"/>
            <p:cNvGrpSpPr>
              <a:grpSpLocks/>
            </p:cNvGrpSpPr>
            <p:nvPr/>
          </p:nvGrpSpPr>
          <p:grpSpPr bwMode="auto">
            <a:xfrm rot="-4885010">
              <a:off x="4056" y="2184"/>
              <a:ext cx="528" cy="480"/>
              <a:chOff x="1296" y="2928"/>
              <a:chExt cx="528" cy="480"/>
            </a:xfrm>
          </p:grpSpPr>
          <p:grpSp>
            <p:nvGrpSpPr>
              <p:cNvPr id="288901" name="Group 364"/>
              <p:cNvGrpSpPr>
                <a:grpSpLocks/>
              </p:cNvGrpSpPr>
              <p:nvPr/>
            </p:nvGrpSpPr>
            <p:grpSpPr bwMode="auto">
              <a:xfrm>
                <a:off x="1296" y="2928"/>
                <a:ext cx="192" cy="144"/>
                <a:chOff x="768" y="3072"/>
                <a:chExt cx="192" cy="144"/>
              </a:xfrm>
            </p:grpSpPr>
            <p:sp>
              <p:nvSpPr>
                <p:cNvPr id="289133" name="AutoShape 36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34" name="AutoShape 36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35" name="AutoShape 36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05" name="Group 368"/>
              <p:cNvGrpSpPr>
                <a:grpSpLocks/>
              </p:cNvGrpSpPr>
              <p:nvPr/>
            </p:nvGrpSpPr>
            <p:grpSpPr bwMode="auto">
              <a:xfrm rot="-8330457">
                <a:off x="1440" y="2976"/>
                <a:ext cx="192" cy="144"/>
                <a:chOff x="768" y="3072"/>
                <a:chExt cx="192" cy="144"/>
              </a:xfrm>
            </p:grpSpPr>
            <p:sp>
              <p:nvSpPr>
                <p:cNvPr id="289137" name="AutoShape 36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38" name="AutoShape 37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39" name="AutoShape 37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09" name="Group 372"/>
              <p:cNvGrpSpPr>
                <a:grpSpLocks/>
              </p:cNvGrpSpPr>
              <p:nvPr/>
            </p:nvGrpSpPr>
            <p:grpSpPr bwMode="auto">
              <a:xfrm>
                <a:off x="1392" y="3072"/>
                <a:ext cx="192" cy="144"/>
                <a:chOff x="768" y="3072"/>
                <a:chExt cx="192" cy="144"/>
              </a:xfrm>
            </p:grpSpPr>
            <p:sp>
              <p:nvSpPr>
                <p:cNvPr id="289141" name="AutoShape 37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42" name="AutoShape 37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43" name="AutoShape 37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10" name="Group 376"/>
              <p:cNvGrpSpPr>
                <a:grpSpLocks/>
              </p:cNvGrpSpPr>
              <p:nvPr/>
            </p:nvGrpSpPr>
            <p:grpSpPr bwMode="auto">
              <a:xfrm>
                <a:off x="1536" y="3072"/>
                <a:ext cx="192" cy="144"/>
                <a:chOff x="768" y="3072"/>
                <a:chExt cx="192" cy="144"/>
              </a:xfrm>
            </p:grpSpPr>
            <p:sp>
              <p:nvSpPr>
                <p:cNvPr id="289145" name="AutoShape 37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46" name="AutoShape 37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47" name="AutoShape 37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14" name="Group 380"/>
              <p:cNvGrpSpPr>
                <a:grpSpLocks/>
              </p:cNvGrpSpPr>
              <p:nvPr/>
            </p:nvGrpSpPr>
            <p:grpSpPr bwMode="auto">
              <a:xfrm rot="-8330457">
                <a:off x="1488" y="3168"/>
                <a:ext cx="192" cy="144"/>
                <a:chOff x="768" y="3072"/>
                <a:chExt cx="192" cy="144"/>
              </a:xfrm>
            </p:grpSpPr>
            <p:sp>
              <p:nvSpPr>
                <p:cNvPr id="289149" name="AutoShape 38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50" name="AutoShape 38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51" name="AutoShape 38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18" name="Group 384"/>
              <p:cNvGrpSpPr>
                <a:grpSpLocks/>
              </p:cNvGrpSpPr>
              <p:nvPr/>
            </p:nvGrpSpPr>
            <p:grpSpPr bwMode="auto">
              <a:xfrm>
                <a:off x="1632" y="3168"/>
                <a:ext cx="192" cy="144"/>
                <a:chOff x="768" y="3072"/>
                <a:chExt cx="192" cy="144"/>
              </a:xfrm>
            </p:grpSpPr>
            <p:sp>
              <p:nvSpPr>
                <p:cNvPr id="289153" name="AutoShape 38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54" name="AutoShape 38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55" name="AutoShape 38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22" name="Group 388"/>
              <p:cNvGrpSpPr>
                <a:grpSpLocks/>
              </p:cNvGrpSpPr>
              <p:nvPr/>
            </p:nvGrpSpPr>
            <p:grpSpPr bwMode="auto">
              <a:xfrm>
                <a:off x="1584" y="3264"/>
                <a:ext cx="192" cy="144"/>
                <a:chOff x="768" y="3072"/>
                <a:chExt cx="192" cy="144"/>
              </a:xfrm>
            </p:grpSpPr>
            <p:sp>
              <p:nvSpPr>
                <p:cNvPr id="289157" name="AutoShape 38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58" name="AutoShape 39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59" name="AutoShape 39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926" name="Group 392"/>
            <p:cNvGrpSpPr>
              <a:grpSpLocks/>
            </p:cNvGrpSpPr>
            <p:nvPr/>
          </p:nvGrpSpPr>
          <p:grpSpPr bwMode="auto">
            <a:xfrm>
              <a:off x="3552" y="2112"/>
              <a:ext cx="528" cy="480"/>
              <a:chOff x="576" y="2880"/>
              <a:chExt cx="528" cy="480"/>
            </a:xfrm>
          </p:grpSpPr>
          <p:grpSp>
            <p:nvGrpSpPr>
              <p:cNvPr id="288927" name="Group 393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9162" name="AutoShape 39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63" name="AutoShape 39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64" name="AutoShape 39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31" name="Group 397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9166" name="AutoShape 39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67" name="AutoShape 39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68" name="AutoShape 40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35" name="Group 401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9170" name="AutoShape 40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71" name="AutoShape 40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72" name="AutoShape 40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39" name="Group 405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9174" name="AutoShape 40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75" name="AutoShape 40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76" name="AutoShape 40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44" name="Group 409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9178" name="AutoShape 41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79" name="AutoShape 41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80" name="AutoShape 41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48" name="Group 413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9182" name="AutoShape 41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83" name="AutoShape 41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84" name="AutoShape 41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52" name="Group 417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9186" name="AutoShape 41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87" name="AutoShape 41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88" name="AutoShape 42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953" name="Group 421"/>
            <p:cNvGrpSpPr>
              <a:grpSpLocks/>
            </p:cNvGrpSpPr>
            <p:nvPr/>
          </p:nvGrpSpPr>
          <p:grpSpPr bwMode="auto">
            <a:xfrm>
              <a:off x="3744" y="2016"/>
              <a:ext cx="528" cy="480"/>
              <a:chOff x="576" y="2880"/>
              <a:chExt cx="528" cy="480"/>
            </a:xfrm>
          </p:grpSpPr>
          <p:grpSp>
            <p:nvGrpSpPr>
              <p:cNvPr id="288957" name="Group 422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9191" name="AutoShape 42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92" name="AutoShape 42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93" name="AutoShape 42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61" name="Group 426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9195" name="AutoShape 42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96" name="AutoShape 42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197" name="AutoShape 42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65" name="Group 430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9199" name="AutoShape 43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00" name="AutoShape 43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01" name="AutoShape 43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69" name="Group 434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9203" name="AutoShape 43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04" name="AutoShape 43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05" name="AutoShape 43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73" name="Group 438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9207" name="AutoShape 43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08" name="AutoShape 44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09" name="AutoShape 44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77" name="Group 442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9211" name="AutoShape 44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12" name="AutoShape 44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13" name="AutoShape 44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81" name="Group 446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9215" name="AutoShape 44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16" name="AutoShape 44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17" name="AutoShape 44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8982" name="Group 450"/>
            <p:cNvGrpSpPr>
              <a:grpSpLocks/>
            </p:cNvGrpSpPr>
            <p:nvPr/>
          </p:nvGrpSpPr>
          <p:grpSpPr bwMode="auto">
            <a:xfrm>
              <a:off x="4464" y="2160"/>
              <a:ext cx="528" cy="480"/>
              <a:chOff x="576" y="2880"/>
              <a:chExt cx="528" cy="480"/>
            </a:xfrm>
          </p:grpSpPr>
          <p:grpSp>
            <p:nvGrpSpPr>
              <p:cNvPr id="288986" name="Group 451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9220" name="AutoShape 45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21" name="AutoShape 45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22" name="AutoShape 45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90" name="Group 455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9224" name="AutoShape 45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25" name="AutoShape 45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26" name="AutoShape 45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94" name="Group 459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9228" name="AutoShape 460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29" name="AutoShape 461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30" name="AutoShape 462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98" name="Group 463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9232" name="AutoShape 464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33" name="AutoShape 465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34" name="AutoShape 466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8999" name="Group 467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9236" name="AutoShape 46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37" name="AutoShape 46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38" name="AutoShape 47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03" name="Group 471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9240" name="AutoShape 47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41" name="AutoShape 47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42" name="AutoShape 47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07" name="Group 475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9244" name="AutoShape 47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45" name="AutoShape 47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46" name="AutoShape 47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89011" name="Group 479"/>
            <p:cNvGrpSpPr>
              <a:grpSpLocks/>
            </p:cNvGrpSpPr>
            <p:nvPr/>
          </p:nvGrpSpPr>
          <p:grpSpPr bwMode="auto">
            <a:xfrm rot="-5475103">
              <a:off x="4488" y="1944"/>
              <a:ext cx="528" cy="480"/>
              <a:chOff x="576" y="2880"/>
              <a:chExt cx="528" cy="480"/>
            </a:xfrm>
          </p:grpSpPr>
          <p:grpSp>
            <p:nvGrpSpPr>
              <p:cNvPr id="289015" name="Group 480"/>
              <p:cNvGrpSpPr>
                <a:grpSpLocks/>
              </p:cNvGrpSpPr>
              <p:nvPr/>
            </p:nvGrpSpPr>
            <p:grpSpPr bwMode="auto">
              <a:xfrm>
                <a:off x="576" y="2880"/>
                <a:ext cx="192" cy="144"/>
                <a:chOff x="768" y="3072"/>
                <a:chExt cx="192" cy="144"/>
              </a:xfrm>
            </p:grpSpPr>
            <p:sp>
              <p:nvSpPr>
                <p:cNvPr id="289249" name="AutoShape 48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50" name="AutoShape 48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51" name="AutoShape 48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16" name="Group 484"/>
              <p:cNvGrpSpPr>
                <a:grpSpLocks/>
              </p:cNvGrpSpPr>
              <p:nvPr/>
            </p:nvGrpSpPr>
            <p:grpSpPr bwMode="auto">
              <a:xfrm rot="-8330457">
                <a:off x="720" y="2928"/>
                <a:ext cx="192" cy="144"/>
                <a:chOff x="768" y="3072"/>
                <a:chExt cx="192" cy="144"/>
              </a:xfrm>
            </p:grpSpPr>
            <p:sp>
              <p:nvSpPr>
                <p:cNvPr id="289253" name="AutoShape 48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54" name="AutoShape 48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55" name="AutoShape 48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20" name="Group 488"/>
              <p:cNvGrpSpPr>
                <a:grpSpLocks/>
              </p:cNvGrpSpPr>
              <p:nvPr/>
            </p:nvGrpSpPr>
            <p:grpSpPr bwMode="auto">
              <a:xfrm>
                <a:off x="672" y="3024"/>
                <a:ext cx="192" cy="144"/>
                <a:chOff x="768" y="3072"/>
                <a:chExt cx="192" cy="144"/>
              </a:xfrm>
            </p:grpSpPr>
            <p:sp>
              <p:nvSpPr>
                <p:cNvPr id="289257" name="AutoShape 48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58" name="AutoShape 49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59" name="AutoShape 49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24" name="Group 492"/>
              <p:cNvGrpSpPr>
                <a:grpSpLocks/>
              </p:cNvGrpSpPr>
              <p:nvPr/>
            </p:nvGrpSpPr>
            <p:grpSpPr bwMode="auto">
              <a:xfrm>
                <a:off x="816" y="3024"/>
                <a:ext cx="192" cy="144"/>
                <a:chOff x="768" y="3072"/>
                <a:chExt cx="192" cy="144"/>
              </a:xfrm>
            </p:grpSpPr>
            <p:sp>
              <p:nvSpPr>
                <p:cNvPr id="289261" name="AutoShape 49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62" name="AutoShape 49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63" name="AutoShape 49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28" name="Group 496"/>
              <p:cNvGrpSpPr>
                <a:grpSpLocks/>
              </p:cNvGrpSpPr>
              <p:nvPr/>
            </p:nvGrpSpPr>
            <p:grpSpPr bwMode="auto">
              <a:xfrm rot="-8330457">
                <a:off x="768" y="3120"/>
                <a:ext cx="192" cy="144"/>
                <a:chOff x="768" y="3072"/>
                <a:chExt cx="192" cy="144"/>
              </a:xfrm>
            </p:grpSpPr>
            <p:sp>
              <p:nvSpPr>
                <p:cNvPr id="289265" name="AutoShape 497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66" name="AutoShape 498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67" name="AutoShape 499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32" name="Group 500"/>
              <p:cNvGrpSpPr>
                <a:grpSpLocks/>
              </p:cNvGrpSpPr>
              <p:nvPr/>
            </p:nvGrpSpPr>
            <p:grpSpPr bwMode="auto">
              <a:xfrm>
                <a:off x="912" y="3120"/>
                <a:ext cx="192" cy="144"/>
                <a:chOff x="768" y="3072"/>
                <a:chExt cx="192" cy="144"/>
              </a:xfrm>
            </p:grpSpPr>
            <p:sp>
              <p:nvSpPr>
                <p:cNvPr id="289269" name="AutoShape 50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70" name="AutoShape 50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71" name="AutoShape 50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9036" name="Group 504"/>
              <p:cNvGrpSpPr>
                <a:grpSpLocks/>
              </p:cNvGrpSpPr>
              <p:nvPr/>
            </p:nvGrpSpPr>
            <p:grpSpPr bwMode="auto">
              <a:xfrm>
                <a:off x="864" y="3216"/>
                <a:ext cx="192" cy="144"/>
                <a:chOff x="768" y="3072"/>
                <a:chExt cx="192" cy="144"/>
              </a:xfrm>
            </p:grpSpPr>
            <p:sp>
              <p:nvSpPr>
                <p:cNvPr id="289273" name="AutoShape 50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74" name="AutoShape 50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89275" name="AutoShape 50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89276" name="Line 508"/>
            <p:cNvSpPr>
              <a:spLocks noChangeShapeType="1"/>
            </p:cNvSpPr>
            <p:nvPr/>
          </p:nvSpPr>
          <p:spPr bwMode="auto">
            <a:xfrm rot="17394738" flipV="1">
              <a:off x="4272" y="2640"/>
              <a:ext cx="288" cy="96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9277" name="Text Box 509"/>
            <p:cNvSpPr txBox="1">
              <a:spLocks noChangeArrowheads="1"/>
            </p:cNvSpPr>
            <p:nvPr/>
          </p:nvSpPr>
          <p:spPr bwMode="auto">
            <a:xfrm>
              <a:off x="4752" y="2544"/>
              <a:ext cx="5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</p:grpSp>
      <p:sp>
        <p:nvSpPr>
          <p:cNvPr id="289278" name="Text Box 510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  <p:sp>
        <p:nvSpPr>
          <p:cNvPr id="289279" name="Rectangle 511"/>
          <p:cNvSpPr>
            <a:spLocks noChangeArrowheads="1"/>
          </p:cNvSpPr>
          <p:nvPr/>
        </p:nvSpPr>
        <p:spPr bwMode="auto">
          <a:xfrm>
            <a:off x="0" y="5334000"/>
            <a:ext cx="914400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 algn="ctr" eaLnBrk="0" hangingPunct="0"/>
            <a:r>
              <a:rPr lang="en-US" sz="2000" b="1" dirty="0"/>
              <a:t>Ag</a:t>
            </a:r>
            <a:r>
              <a:rPr lang="en-US" sz="2000" b="1" baseline="-25000" dirty="0"/>
              <a:t>3</a:t>
            </a:r>
            <a:r>
              <a:rPr lang="en-US" sz="2000" b="1" dirty="0"/>
              <a:t>Sn + Ag-Cu + Hg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>
                <a:latin typeface="Symbol" pitchFamily="18" charset="2"/>
              </a:rPr>
              <a:t>Þ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/>
              <a:t>Ag</a:t>
            </a:r>
            <a:r>
              <a:rPr lang="en-US" sz="2000" b="1" baseline="-25000" dirty="0"/>
              <a:t>3</a:t>
            </a:r>
            <a:r>
              <a:rPr lang="en-US" sz="2000" b="1" dirty="0"/>
              <a:t>Sn + Ag-Cu + Ag</a:t>
            </a:r>
            <a:r>
              <a:rPr lang="en-US" sz="2000" b="1" baseline="-25000" dirty="0"/>
              <a:t>2</a:t>
            </a:r>
            <a:r>
              <a:rPr lang="en-US" sz="2000" b="1" dirty="0"/>
              <a:t>Hg</a:t>
            </a:r>
            <a:r>
              <a:rPr lang="en-US" sz="2000" b="1" baseline="-25000" dirty="0"/>
              <a:t>3</a:t>
            </a:r>
            <a:r>
              <a:rPr lang="en-US" sz="2000" b="1" dirty="0"/>
              <a:t> + Cu</a:t>
            </a:r>
            <a:r>
              <a:rPr lang="en-US" sz="2000" b="1" baseline="-25000" dirty="0"/>
              <a:t>6</a:t>
            </a:r>
            <a:r>
              <a:rPr lang="en-US" sz="2000" b="1" dirty="0"/>
              <a:t>Sn</a:t>
            </a:r>
            <a:r>
              <a:rPr lang="en-US" sz="2000" b="1" baseline="-25000" dirty="0"/>
              <a:t>5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lvl="1" algn="ctr"/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289280" name="Rectangle 512"/>
          <p:cNvSpPr>
            <a:spLocks noChangeArrowheads="1"/>
          </p:cNvSpPr>
          <p:nvPr/>
        </p:nvSpPr>
        <p:spPr bwMode="auto">
          <a:xfrm>
            <a:off x="1066800" y="5638800"/>
            <a:ext cx="350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289281" name="Rectangle 513"/>
          <p:cNvSpPr>
            <a:spLocks noChangeArrowheads="1"/>
          </p:cNvSpPr>
          <p:nvPr/>
        </p:nvSpPr>
        <p:spPr bwMode="auto">
          <a:xfrm>
            <a:off x="4267200" y="5638800"/>
            <a:ext cx="373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289282" name="Rectangle 514"/>
          <p:cNvSpPr>
            <a:spLocks noChangeArrowheads="1"/>
          </p:cNvSpPr>
          <p:nvPr/>
        </p:nvSpPr>
        <p:spPr bwMode="auto">
          <a:xfrm>
            <a:off x="6705600" y="5638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1</a:t>
            </a:r>
          </a:p>
        </p:txBody>
      </p:sp>
      <p:sp>
        <p:nvSpPr>
          <p:cNvPr id="289283" name="Rectangle 515"/>
          <p:cNvSpPr>
            <a:spLocks noChangeArrowheads="1"/>
          </p:cNvSpPr>
          <p:nvPr/>
        </p:nvSpPr>
        <p:spPr bwMode="auto">
          <a:xfrm>
            <a:off x="8305800" y="5867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IN" sz="2000" b="1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89284" name="Rectangle 516"/>
          <p:cNvSpPr>
            <a:spLocks noChangeArrowheads="1"/>
          </p:cNvSpPr>
          <p:nvPr/>
        </p:nvSpPr>
        <p:spPr bwMode="auto">
          <a:xfrm>
            <a:off x="8077200" y="5638800"/>
            <a:ext cx="430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  <a:sym typeface="Symbol" pitchFamily="18" charset="2"/>
              </a:rPr>
              <a:t>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6200" y="1800226"/>
            <a:ext cx="8686800" cy="884238"/>
            <a:chOff x="48" y="672"/>
            <a:chExt cx="5472" cy="557"/>
          </a:xfrm>
        </p:grpSpPr>
        <p:sp>
          <p:nvSpPr>
            <p:cNvPr id="558084" name="Rectangle 4"/>
            <p:cNvSpPr>
              <a:spLocks noChangeArrowheads="1"/>
            </p:cNvSpPr>
            <p:nvPr/>
          </p:nvSpPr>
          <p:spPr bwMode="auto">
            <a:xfrm>
              <a:off x="48" y="672"/>
              <a:ext cx="5472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lvl="1" algn="ctr" eaLnBrk="0" hangingPunct="0"/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Ag-Cu + Hg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>
                  <a:latin typeface="Symbol" pitchFamily="18" charset="2"/>
                </a:rPr>
                <a:t>Þ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Ag-Cu + Ag</a:t>
              </a:r>
              <a:r>
                <a:rPr lang="en-US" sz="2000" b="1" baseline="-25000" dirty="0"/>
                <a:t>2</a:t>
              </a:r>
              <a:r>
                <a:rPr lang="en-US" sz="2000" b="1" dirty="0"/>
                <a:t>Hg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 + Cu</a:t>
              </a:r>
              <a:r>
                <a:rPr lang="en-US" sz="2000" b="1" baseline="-25000" dirty="0"/>
                <a:t>6</a:t>
              </a:r>
              <a:r>
                <a:rPr lang="en-US" sz="2000" b="1" dirty="0"/>
                <a:t>Sn</a:t>
              </a:r>
              <a:r>
                <a:rPr lang="en-US" sz="2000" b="1" baseline="-25000" dirty="0"/>
                <a:t>5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</a:p>
            <a:p>
              <a:pPr lvl="1" algn="ctr"/>
              <a:endParaRPr lang="en-US" sz="2000" b="1" dirty="0">
                <a:latin typeface="Times New Roman" pitchFamily="18" charset="0"/>
              </a:endParaRPr>
            </a:p>
          </p:txBody>
        </p:sp>
        <p:sp>
          <p:nvSpPr>
            <p:cNvPr id="558085" name="Rectangle 5"/>
            <p:cNvSpPr>
              <a:spLocks noChangeArrowheads="1"/>
            </p:cNvSpPr>
            <p:nvPr/>
          </p:nvSpPr>
          <p:spPr bwMode="auto">
            <a:xfrm>
              <a:off x="576" y="864"/>
              <a:ext cx="22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558086" name="Rectangle 6"/>
            <p:cNvSpPr>
              <a:spLocks noChangeArrowheads="1"/>
            </p:cNvSpPr>
            <p:nvPr/>
          </p:nvSpPr>
          <p:spPr bwMode="auto">
            <a:xfrm>
              <a:off x="2592" y="864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558087" name="Rectangle 7"/>
            <p:cNvSpPr>
              <a:spLocks noChangeArrowheads="1"/>
            </p:cNvSpPr>
            <p:nvPr/>
          </p:nvSpPr>
          <p:spPr bwMode="auto">
            <a:xfrm>
              <a:off x="4128" y="864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558088" name="Rectangle 8"/>
            <p:cNvSpPr>
              <a:spLocks noChangeArrowheads="1"/>
            </p:cNvSpPr>
            <p:nvPr/>
          </p:nvSpPr>
          <p:spPr bwMode="auto">
            <a:xfrm>
              <a:off x="4992" y="864"/>
              <a:ext cx="2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</a:t>
              </a:r>
            </a:p>
          </p:txBody>
        </p:sp>
      </p:grpSp>
      <p:grpSp>
        <p:nvGrpSpPr>
          <p:cNvPr id="3" name="Group 647"/>
          <p:cNvGrpSpPr>
            <a:grpSpLocks/>
          </p:cNvGrpSpPr>
          <p:nvPr/>
        </p:nvGrpSpPr>
        <p:grpSpPr bwMode="auto">
          <a:xfrm>
            <a:off x="76200" y="2590800"/>
            <a:ext cx="8991600" cy="2397126"/>
            <a:chOff x="48" y="1183"/>
            <a:chExt cx="5664" cy="1510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48" y="1289"/>
              <a:ext cx="1872" cy="1399"/>
              <a:chOff x="3408" y="1152"/>
              <a:chExt cx="2208" cy="1872"/>
            </a:xfrm>
          </p:grpSpPr>
          <p:sp>
            <p:nvSpPr>
              <p:cNvPr id="558091" name="Rectangle 11"/>
              <p:cNvSpPr>
                <a:spLocks noChangeArrowheads="1"/>
              </p:cNvSpPr>
              <p:nvPr/>
            </p:nvSpPr>
            <p:spPr bwMode="auto">
              <a:xfrm>
                <a:off x="3408" y="1152"/>
                <a:ext cx="2208" cy="1872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092" name="Freeform 12"/>
              <p:cNvSpPr>
                <a:spLocks/>
              </p:cNvSpPr>
              <p:nvPr/>
            </p:nvSpPr>
            <p:spPr bwMode="auto">
              <a:xfrm>
                <a:off x="3408" y="2209"/>
                <a:ext cx="692" cy="729"/>
              </a:xfrm>
              <a:custGeom>
                <a:avLst/>
                <a:gdLst/>
                <a:ahLst/>
                <a:cxnLst>
                  <a:cxn ang="0">
                    <a:pos x="467" y="208"/>
                  </a:cxn>
                  <a:cxn ang="0">
                    <a:pos x="315" y="120"/>
                  </a:cxn>
                  <a:cxn ang="0">
                    <a:pos x="219" y="16"/>
                  </a:cxn>
                  <a:cxn ang="0">
                    <a:pos x="179" y="0"/>
                  </a:cxn>
                  <a:cxn ang="0">
                    <a:pos x="67" y="32"/>
                  </a:cxn>
                  <a:cxn ang="0">
                    <a:pos x="195" y="480"/>
                  </a:cxn>
                  <a:cxn ang="0">
                    <a:pos x="339" y="632"/>
                  </a:cxn>
                  <a:cxn ang="0">
                    <a:pos x="379" y="688"/>
                  </a:cxn>
                  <a:cxn ang="0">
                    <a:pos x="499" y="728"/>
                  </a:cxn>
                  <a:cxn ang="0">
                    <a:pos x="659" y="720"/>
                  </a:cxn>
                  <a:cxn ang="0">
                    <a:pos x="675" y="696"/>
                  </a:cxn>
                  <a:cxn ang="0">
                    <a:pos x="667" y="528"/>
                  </a:cxn>
                  <a:cxn ang="0">
                    <a:pos x="571" y="312"/>
                  </a:cxn>
                  <a:cxn ang="0">
                    <a:pos x="563" y="288"/>
                  </a:cxn>
                  <a:cxn ang="0">
                    <a:pos x="515" y="256"/>
                  </a:cxn>
                  <a:cxn ang="0">
                    <a:pos x="467" y="208"/>
                  </a:cxn>
                </a:cxnLst>
                <a:rect l="0" t="0" r="r" b="b"/>
                <a:pathLst>
                  <a:path w="677" h="730">
                    <a:moveTo>
                      <a:pt x="467" y="208"/>
                    </a:moveTo>
                    <a:cubicBezTo>
                      <a:pt x="419" y="160"/>
                      <a:pt x="382" y="133"/>
                      <a:pt x="315" y="120"/>
                    </a:cubicBezTo>
                    <a:cubicBezTo>
                      <a:pt x="262" y="93"/>
                      <a:pt x="253" y="70"/>
                      <a:pt x="219" y="16"/>
                    </a:cubicBezTo>
                    <a:cubicBezTo>
                      <a:pt x="211" y="4"/>
                      <a:pt x="192" y="5"/>
                      <a:pt x="179" y="0"/>
                    </a:cubicBezTo>
                    <a:cubicBezTo>
                      <a:pt x="128" y="6"/>
                      <a:pt x="107" y="5"/>
                      <a:pt x="67" y="32"/>
                    </a:cubicBezTo>
                    <a:cubicBezTo>
                      <a:pt x="11" y="201"/>
                      <a:pt x="0" y="431"/>
                      <a:pt x="195" y="480"/>
                    </a:cubicBezTo>
                    <a:cubicBezTo>
                      <a:pt x="251" y="517"/>
                      <a:pt x="296" y="580"/>
                      <a:pt x="339" y="632"/>
                    </a:cubicBezTo>
                    <a:cubicBezTo>
                      <a:pt x="362" y="659"/>
                      <a:pt x="350" y="659"/>
                      <a:pt x="379" y="688"/>
                    </a:cubicBezTo>
                    <a:cubicBezTo>
                      <a:pt x="409" y="718"/>
                      <a:pt x="461" y="715"/>
                      <a:pt x="499" y="728"/>
                    </a:cubicBezTo>
                    <a:cubicBezTo>
                      <a:pt x="552" y="725"/>
                      <a:pt x="606" y="730"/>
                      <a:pt x="659" y="720"/>
                    </a:cubicBezTo>
                    <a:cubicBezTo>
                      <a:pt x="668" y="718"/>
                      <a:pt x="675" y="706"/>
                      <a:pt x="675" y="696"/>
                    </a:cubicBezTo>
                    <a:cubicBezTo>
                      <a:pt x="677" y="640"/>
                      <a:pt x="671" y="584"/>
                      <a:pt x="667" y="528"/>
                    </a:cubicBezTo>
                    <a:cubicBezTo>
                      <a:pt x="661" y="454"/>
                      <a:pt x="623" y="364"/>
                      <a:pt x="571" y="312"/>
                    </a:cubicBezTo>
                    <a:cubicBezTo>
                      <a:pt x="568" y="304"/>
                      <a:pt x="569" y="294"/>
                      <a:pt x="563" y="288"/>
                    </a:cubicBezTo>
                    <a:cubicBezTo>
                      <a:pt x="549" y="274"/>
                      <a:pt x="515" y="256"/>
                      <a:pt x="515" y="256"/>
                    </a:cubicBezTo>
                    <a:cubicBezTo>
                      <a:pt x="500" y="233"/>
                      <a:pt x="485" y="226"/>
                      <a:pt x="467" y="20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093" name="Freeform 13"/>
              <p:cNvSpPr>
                <a:spLocks/>
              </p:cNvSpPr>
              <p:nvPr/>
            </p:nvSpPr>
            <p:spPr bwMode="auto">
              <a:xfrm>
                <a:off x="4782" y="2064"/>
                <a:ext cx="821" cy="928"/>
              </a:xfrm>
              <a:custGeom>
                <a:avLst/>
                <a:gdLst/>
                <a:ahLst/>
                <a:cxnLst>
                  <a:cxn ang="0">
                    <a:pos x="569" y="48"/>
                  </a:cxn>
                  <a:cxn ang="0">
                    <a:pos x="441" y="128"/>
                  </a:cxn>
                  <a:cxn ang="0">
                    <a:pos x="385" y="184"/>
                  </a:cxn>
                  <a:cxn ang="0">
                    <a:pos x="257" y="312"/>
                  </a:cxn>
                  <a:cxn ang="0">
                    <a:pos x="233" y="336"/>
                  </a:cxn>
                  <a:cxn ang="0">
                    <a:pos x="161" y="392"/>
                  </a:cxn>
                  <a:cxn ang="0">
                    <a:pos x="145" y="416"/>
                  </a:cxn>
                  <a:cxn ang="0">
                    <a:pos x="89" y="472"/>
                  </a:cxn>
                  <a:cxn ang="0">
                    <a:pos x="65" y="496"/>
                  </a:cxn>
                  <a:cxn ang="0">
                    <a:pos x="25" y="600"/>
                  </a:cxn>
                  <a:cxn ang="0">
                    <a:pos x="1" y="712"/>
                  </a:cxn>
                  <a:cxn ang="0">
                    <a:pos x="25" y="928"/>
                  </a:cxn>
                  <a:cxn ang="0">
                    <a:pos x="377" y="824"/>
                  </a:cxn>
                  <a:cxn ang="0">
                    <a:pos x="489" y="688"/>
                  </a:cxn>
                  <a:cxn ang="0">
                    <a:pos x="537" y="608"/>
                  </a:cxn>
                  <a:cxn ang="0">
                    <a:pos x="625" y="488"/>
                  </a:cxn>
                  <a:cxn ang="0">
                    <a:pos x="713" y="360"/>
                  </a:cxn>
                  <a:cxn ang="0">
                    <a:pos x="729" y="312"/>
                  </a:cxn>
                  <a:cxn ang="0">
                    <a:pos x="785" y="184"/>
                  </a:cxn>
                  <a:cxn ang="0">
                    <a:pos x="777" y="40"/>
                  </a:cxn>
                  <a:cxn ang="0">
                    <a:pos x="697" y="8"/>
                  </a:cxn>
                  <a:cxn ang="0">
                    <a:pos x="673" y="0"/>
                  </a:cxn>
                  <a:cxn ang="0">
                    <a:pos x="609" y="8"/>
                  </a:cxn>
                  <a:cxn ang="0">
                    <a:pos x="593" y="32"/>
                  </a:cxn>
                  <a:cxn ang="0">
                    <a:pos x="569" y="48"/>
                  </a:cxn>
                </a:cxnLst>
                <a:rect l="0" t="0" r="r" b="b"/>
                <a:pathLst>
                  <a:path w="803" h="928">
                    <a:moveTo>
                      <a:pt x="569" y="48"/>
                    </a:moveTo>
                    <a:cubicBezTo>
                      <a:pt x="522" y="72"/>
                      <a:pt x="481" y="94"/>
                      <a:pt x="441" y="128"/>
                    </a:cubicBezTo>
                    <a:cubicBezTo>
                      <a:pt x="421" y="145"/>
                      <a:pt x="385" y="184"/>
                      <a:pt x="385" y="184"/>
                    </a:cubicBezTo>
                    <a:cubicBezTo>
                      <a:pt x="369" y="249"/>
                      <a:pt x="306" y="271"/>
                      <a:pt x="257" y="312"/>
                    </a:cubicBezTo>
                    <a:cubicBezTo>
                      <a:pt x="248" y="319"/>
                      <a:pt x="242" y="329"/>
                      <a:pt x="233" y="336"/>
                    </a:cubicBezTo>
                    <a:cubicBezTo>
                      <a:pt x="210" y="355"/>
                      <a:pt x="185" y="373"/>
                      <a:pt x="161" y="392"/>
                    </a:cubicBezTo>
                    <a:cubicBezTo>
                      <a:pt x="153" y="398"/>
                      <a:pt x="151" y="409"/>
                      <a:pt x="145" y="416"/>
                    </a:cubicBezTo>
                    <a:cubicBezTo>
                      <a:pt x="127" y="436"/>
                      <a:pt x="108" y="453"/>
                      <a:pt x="89" y="472"/>
                    </a:cubicBezTo>
                    <a:cubicBezTo>
                      <a:pt x="81" y="480"/>
                      <a:pt x="65" y="496"/>
                      <a:pt x="65" y="496"/>
                    </a:cubicBezTo>
                    <a:cubicBezTo>
                      <a:pt x="53" y="532"/>
                      <a:pt x="34" y="563"/>
                      <a:pt x="25" y="600"/>
                    </a:cubicBezTo>
                    <a:cubicBezTo>
                      <a:pt x="16" y="637"/>
                      <a:pt x="10" y="675"/>
                      <a:pt x="1" y="712"/>
                    </a:cubicBezTo>
                    <a:cubicBezTo>
                      <a:pt x="6" y="807"/>
                      <a:pt x="0" y="852"/>
                      <a:pt x="25" y="928"/>
                    </a:cubicBezTo>
                    <a:cubicBezTo>
                      <a:pt x="155" y="921"/>
                      <a:pt x="274" y="912"/>
                      <a:pt x="377" y="824"/>
                    </a:cubicBezTo>
                    <a:cubicBezTo>
                      <a:pt x="423" y="785"/>
                      <a:pt x="440" y="721"/>
                      <a:pt x="489" y="688"/>
                    </a:cubicBezTo>
                    <a:cubicBezTo>
                      <a:pt x="500" y="644"/>
                      <a:pt x="519" y="645"/>
                      <a:pt x="537" y="608"/>
                    </a:cubicBezTo>
                    <a:cubicBezTo>
                      <a:pt x="560" y="561"/>
                      <a:pt x="588" y="525"/>
                      <a:pt x="625" y="488"/>
                    </a:cubicBezTo>
                    <a:cubicBezTo>
                      <a:pt x="641" y="439"/>
                      <a:pt x="685" y="402"/>
                      <a:pt x="713" y="360"/>
                    </a:cubicBezTo>
                    <a:cubicBezTo>
                      <a:pt x="722" y="346"/>
                      <a:pt x="724" y="328"/>
                      <a:pt x="729" y="312"/>
                    </a:cubicBezTo>
                    <a:cubicBezTo>
                      <a:pt x="743" y="269"/>
                      <a:pt x="770" y="228"/>
                      <a:pt x="785" y="184"/>
                    </a:cubicBezTo>
                    <a:cubicBezTo>
                      <a:pt x="792" y="131"/>
                      <a:pt x="803" y="93"/>
                      <a:pt x="777" y="40"/>
                    </a:cubicBezTo>
                    <a:cubicBezTo>
                      <a:pt x="773" y="31"/>
                      <a:pt x="710" y="12"/>
                      <a:pt x="697" y="8"/>
                    </a:cubicBezTo>
                    <a:cubicBezTo>
                      <a:pt x="689" y="5"/>
                      <a:pt x="673" y="0"/>
                      <a:pt x="673" y="0"/>
                    </a:cubicBezTo>
                    <a:cubicBezTo>
                      <a:pt x="652" y="3"/>
                      <a:pt x="629" y="0"/>
                      <a:pt x="609" y="8"/>
                    </a:cubicBezTo>
                    <a:cubicBezTo>
                      <a:pt x="600" y="12"/>
                      <a:pt x="601" y="26"/>
                      <a:pt x="593" y="32"/>
                    </a:cubicBezTo>
                    <a:cubicBezTo>
                      <a:pt x="566" y="53"/>
                      <a:pt x="569" y="28"/>
                      <a:pt x="569" y="4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094" name="Text Box 14"/>
              <p:cNvSpPr txBox="1">
                <a:spLocks noChangeArrowheads="1"/>
              </p:cNvSpPr>
              <p:nvPr/>
            </p:nvSpPr>
            <p:spPr bwMode="auto">
              <a:xfrm>
                <a:off x="3455" y="2400"/>
                <a:ext cx="593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8095" name="Text Box 15"/>
              <p:cNvSpPr txBox="1">
                <a:spLocks noChangeArrowheads="1"/>
              </p:cNvSpPr>
              <p:nvPr/>
            </p:nvSpPr>
            <p:spPr bwMode="auto">
              <a:xfrm>
                <a:off x="4880" y="2400"/>
                <a:ext cx="587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8096" name="Text Box 16"/>
              <p:cNvSpPr txBox="1">
                <a:spLocks noChangeArrowheads="1"/>
              </p:cNvSpPr>
              <p:nvPr/>
            </p:nvSpPr>
            <p:spPr bwMode="auto">
              <a:xfrm>
                <a:off x="4097" y="2641"/>
                <a:ext cx="687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Mercury</a:t>
                </a:r>
              </a:p>
            </p:txBody>
          </p:sp>
          <p:sp>
            <p:nvSpPr>
              <p:cNvPr id="558097" name="Line 17"/>
              <p:cNvSpPr>
                <a:spLocks noChangeShapeType="1"/>
              </p:cNvSpPr>
              <p:nvPr/>
            </p:nvSpPr>
            <p:spPr bwMode="auto">
              <a:xfrm flipV="1">
                <a:off x="3850" y="2304"/>
                <a:ext cx="146" cy="96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098" name="Line 18"/>
              <p:cNvSpPr>
                <a:spLocks noChangeShapeType="1"/>
              </p:cNvSpPr>
              <p:nvPr/>
            </p:nvSpPr>
            <p:spPr bwMode="auto">
              <a:xfrm flipV="1">
                <a:off x="4046" y="2496"/>
                <a:ext cx="148" cy="95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099" name="Line 19"/>
              <p:cNvSpPr>
                <a:spLocks noChangeShapeType="1"/>
              </p:cNvSpPr>
              <p:nvPr/>
            </p:nvSpPr>
            <p:spPr bwMode="auto">
              <a:xfrm rot="15632260" flipV="1">
                <a:off x="4809" y="2377"/>
                <a:ext cx="139" cy="98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00" name="Line 20"/>
              <p:cNvSpPr>
                <a:spLocks noChangeShapeType="1"/>
              </p:cNvSpPr>
              <p:nvPr/>
            </p:nvSpPr>
            <p:spPr bwMode="auto">
              <a:xfrm rot="15632260" flipV="1">
                <a:off x="5007" y="2182"/>
                <a:ext cx="144" cy="98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01" name="Line 21"/>
              <p:cNvSpPr>
                <a:spLocks noChangeShapeType="1"/>
              </p:cNvSpPr>
              <p:nvPr/>
            </p:nvSpPr>
            <p:spPr bwMode="auto">
              <a:xfrm rot="6714641" flipV="1">
                <a:off x="4364" y="1924"/>
                <a:ext cx="143" cy="40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02" name="Line 22"/>
              <p:cNvSpPr>
                <a:spLocks noChangeShapeType="1"/>
              </p:cNvSpPr>
              <p:nvPr/>
            </p:nvSpPr>
            <p:spPr bwMode="auto">
              <a:xfrm rot="6714641" flipV="1">
                <a:off x="4557" y="1923"/>
                <a:ext cx="143" cy="41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03" name="Text Box 23"/>
              <p:cNvSpPr txBox="1">
                <a:spLocks noChangeArrowheads="1"/>
              </p:cNvSpPr>
              <p:nvPr/>
            </p:nvSpPr>
            <p:spPr bwMode="auto">
              <a:xfrm>
                <a:off x="3900" y="2160"/>
                <a:ext cx="394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58104" name="Text Box 24"/>
              <p:cNvSpPr txBox="1">
                <a:spLocks noChangeArrowheads="1"/>
              </p:cNvSpPr>
              <p:nvPr/>
            </p:nvSpPr>
            <p:spPr bwMode="auto">
              <a:xfrm>
                <a:off x="4743" y="2002"/>
                <a:ext cx="395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58105" name="Text Box 25"/>
              <p:cNvSpPr txBox="1">
                <a:spLocks noChangeArrowheads="1"/>
              </p:cNvSpPr>
              <p:nvPr/>
            </p:nvSpPr>
            <p:spPr bwMode="auto">
              <a:xfrm>
                <a:off x="4465" y="1969"/>
                <a:ext cx="393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 dirty="0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58106" name="Text Box 26"/>
              <p:cNvSpPr txBox="1">
                <a:spLocks noChangeArrowheads="1"/>
              </p:cNvSpPr>
              <p:nvPr/>
            </p:nvSpPr>
            <p:spPr bwMode="auto">
              <a:xfrm>
                <a:off x="4097" y="2352"/>
                <a:ext cx="391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Sn</a:t>
                </a:r>
              </a:p>
            </p:txBody>
          </p:sp>
          <p:sp>
            <p:nvSpPr>
              <p:cNvPr id="558107" name="Oval 27"/>
              <p:cNvSpPr>
                <a:spLocks noChangeArrowheads="1"/>
              </p:cNvSpPr>
              <p:nvPr/>
            </p:nvSpPr>
            <p:spPr bwMode="auto">
              <a:xfrm>
                <a:off x="4128" y="1200"/>
                <a:ext cx="768" cy="67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08" name="Rectangle 28"/>
              <p:cNvSpPr>
                <a:spLocks noChangeArrowheads="1"/>
              </p:cNvSpPr>
              <p:nvPr/>
            </p:nvSpPr>
            <p:spPr bwMode="auto">
              <a:xfrm>
                <a:off x="4572" y="2256"/>
                <a:ext cx="292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Sn</a:t>
                </a:r>
              </a:p>
            </p:txBody>
          </p:sp>
          <p:sp>
            <p:nvSpPr>
              <p:cNvPr id="558109" name="Text Box 29"/>
              <p:cNvSpPr txBox="1">
                <a:spLocks noChangeArrowheads="1"/>
              </p:cNvSpPr>
              <p:nvPr/>
            </p:nvSpPr>
            <p:spPr bwMode="auto">
              <a:xfrm>
                <a:off x="4080" y="1438"/>
                <a:ext cx="933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Ag-Cu Alloy</a:t>
                </a:r>
              </a:p>
            </p:txBody>
          </p:sp>
          <p:sp>
            <p:nvSpPr>
              <p:cNvPr id="558110" name="Text Box 30"/>
              <p:cNvSpPr txBox="1">
                <a:spLocks noChangeArrowheads="1"/>
              </p:cNvSpPr>
              <p:nvPr/>
            </p:nvSpPr>
            <p:spPr bwMode="auto">
              <a:xfrm>
                <a:off x="4225" y="1969"/>
                <a:ext cx="393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 dirty="0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58111" name="Text Box 31"/>
              <p:cNvSpPr txBox="1">
                <a:spLocks noChangeArrowheads="1"/>
              </p:cNvSpPr>
              <p:nvPr/>
            </p:nvSpPr>
            <p:spPr bwMode="auto">
              <a:xfrm>
                <a:off x="5184" y="1871"/>
                <a:ext cx="326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Hg</a:t>
                </a:r>
              </a:p>
            </p:txBody>
          </p:sp>
          <p:sp>
            <p:nvSpPr>
              <p:cNvPr id="558112" name="Line 32"/>
              <p:cNvSpPr>
                <a:spLocks noChangeShapeType="1"/>
              </p:cNvSpPr>
              <p:nvPr/>
            </p:nvSpPr>
            <p:spPr bwMode="auto">
              <a:xfrm rot="6714641" flipV="1">
                <a:off x="5284" y="2108"/>
                <a:ext cx="121" cy="34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13" name="Text Box 33"/>
              <p:cNvSpPr txBox="1">
                <a:spLocks noChangeArrowheads="1"/>
              </p:cNvSpPr>
              <p:nvPr/>
            </p:nvSpPr>
            <p:spPr bwMode="auto">
              <a:xfrm>
                <a:off x="3504" y="1920"/>
                <a:ext cx="323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Hg</a:t>
                </a:r>
              </a:p>
            </p:txBody>
          </p:sp>
          <p:sp>
            <p:nvSpPr>
              <p:cNvPr id="558114" name="Line 34"/>
              <p:cNvSpPr>
                <a:spLocks noChangeShapeType="1"/>
              </p:cNvSpPr>
              <p:nvPr/>
            </p:nvSpPr>
            <p:spPr bwMode="auto">
              <a:xfrm rot="6714641" flipV="1">
                <a:off x="3604" y="2156"/>
                <a:ext cx="121" cy="34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2208" y="1200"/>
              <a:ext cx="1680" cy="1493"/>
              <a:chOff x="3504" y="1104"/>
              <a:chExt cx="2160" cy="2090"/>
            </a:xfrm>
          </p:grpSpPr>
          <p:sp>
            <p:nvSpPr>
              <p:cNvPr id="558116" name="Rectangle 36"/>
              <p:cNvSpPr>
                <a:spLocks noChangeArrowheads="1"/>
              </p:cNvSpPr>
              <p:nvPr/>
            </p:nvSpPr>
            <p:spPr bwMode="auto">
              <a:xfrm>
                <a:off x="3504" y="1248"/>
                <a:ext cx="2160" cy="1872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17" name="Freeform 37"/>
              <p:cNvSpPr>
                <a:spLocks/>
              </p:cNvSpPr>
              <p:nvPr/>
            </p:nvSpPr>
            <p:spPr bwMode="auto">
              <a:xfrm>
                <a:off x="3504" y="2304"/>
                <a:ext cx="677" cy="730"/>
              </a:xfrm>
              <a:custGeom>
                <a:avLst/>
                <a:gdLst/>
                <a:ahLst/>
                <a:cxnLst>
                  <a:cxn ang="0">
                    <a:pos x="467" y="208"/>
                  </a:cxn>
                  <a:cxn ang="0">
                    <a:pos x="315" y="120"/>
                  </a:cxn>
                  <a:cxn ang="0">
                    <a:pos x="219" y="16"/>
                  </a:cxn>
                  <a:cxn ang="0">
                    <a:pos x="179" y="0"/>
                  </a:cxn>
                  <a:cxn ang="0">
                    <a:pos x="67" y="32"/>
                  </a:cxn>
                  <a:cxn ang="0">
                    <a:pos x="195" y="480"/>
                  </a:cxn>
                  <a:cxn ang="0">
                    <a:pos x="339" y="632"/>
                  </a:cxn>
                  <a:cxn ang="0">
                    <a:pos x="379" y="688"/>
                  </a:cxn>
                  <a:cxn ang="0">
                    <a:pos x="499" y="728"/>
                  </a:cxn>
                  <a:cxn ang="0">
                    <a:pos x="659" y="720"/>
                  </a:cxn>
                  <a:cxn ang="0">
                    <a:pos x="675" y="696"/>
                  </a:cxn>
                  <a:cxn ang="0">
                    <a:pos x="667" y="528"/>
                  </a:cxn>
                  <a:cxn ang="0">
                    <a:pos x="571" y="312"/>
                  </a:cxn>
                  <a:cxn ang="0">
                    <a:pos x="563" y="288"/>
                  </a:cxn>
                  <a:cxn ang="0">
                    <a:pos x="515" y="256"/>
                  </a:cxn>
                  <a:cxn ang="0">
                    <a:pos x="467" y="208"/>
                  </a:cxn>
                </a:cxnLst>
                <a:rect l="0" t="0" r="r" b="b"/>
                <a:pathLst>
                  <a:path w="677" h="730">
                    <a:moveTo>
                      <a:pt x="467" y="208"/>
                    </a:moveTo>
                    <a:cubicBezTo>
                      <a:pt x="419" y="160"/>
                      <a:pt x="382" y="133"/>
                      <a:pt x="315" y="120"/>
                    </a:cubicBezTo>
                    <a:cubicBezTo>
                      <a:pt x="262" y="93"/>
                      <a:pt x="253" y="70"/>
                      <a:pt x="219" y="16"/>
                    </a:cubicBezTo>
                    <a:cubicBezTo>
                      <a:pt x="211" y="4"/>
                      <a:pt x="192" y="5"/>
                      <a:pt x="179" y="0"/>
                    </a:cubicBezTo>
                    <a:cubicBezTo>
                      <a:pt x="128" y="6"/>
                      <a:pt x="107" y="5"/>
                      <a:pt x="67" y="32"/>
                    </a:cubicBezTo>
                    <a:cubicBezTo>
                      <a:pt x="11" y="201"/>
                      <a:pt x="0" y="431"/>
                      <a:pt x="195" y="480"/>
                    </a:cubicBezTo>
                    <a:cubicBezTo>
                      <a:pt x="251" y="517"/>
                      <a:pt x="296" y="580"/>
                      <a:pt x="339" y="632"/>
                    </a:cubicBezTo>
                    <a:cubicBezTo>
                      <a:pt x="362" y="659"/>
                      <a:pt x="350" y="659"/>
                      <a:pt x="379" y="688"/>
                    </a:cubicBezTo>
                    <a:cubicBezTo>
                      <a:pt x="409" y="718"/>
                      <a:pt x="461" y="715"/>
                      <a:pt x="499" y="728"/>
                    </a:cubicBezTo>
                    <a:cubicBezTo>
                      <a:pt x="552" y="725"/>
                      <a:pt x="606" y="730"/>
                      <a:pt x="659" y="720"/>
                    </a:cubicBezTo>
                    <a:cubicBezTo>
                      <a:pt x="668" y="718"/>
                      <a:pt x="675" y="706"/>
                      <a:pt x="675" y="696"/>
                    </a:cubicBezTo>
                    <a:cubicBezTo>
                      <a:pt x="677" y="640"/>
                      <a:pt x="671" y="584"/>
                      <a:pt x="667" y="528"/>
                    </a:cubicBezTo>
                    <a:cubicBezTo>
                      <a:pt x="661" y="454"/>
                      <a:pt x="623" y="364"/>
                      <a:pt x="571" y="312"/>
                    </a:cubicBezTo>
                    <a:cubicBezTo>
                      <a:pt x="568" y="304"/>
                      <a:pt x="569" y="294"/>
                      <a:pt x="563" y="288"/>
                    </a:cubicBezTo>
                    <a:cubicBezTo>
                      <a:pt x="549" y="274"/>
                      <a:pt x="515" y="256"/>
                      <a:pt x="515" y="256"/>
                    </a:cubicBezTo>
                    <a:cubicBezTo>
                      <a:pt x="500" y="233"/>
                      <a:pt x="485" y="226"/>
                      <a:pt x="467" y="20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18" name="Freeform 38"/>
              <p:cNvSpPr>
                <a:spLocks/>
              </p:cNvSpPr>
              <p:nvPr/>
            </p:nvSpPr>
            <p:spPr bwMode="auto">
              <a:xfrm>
                <a:off x="4848" y="2160"/>
                <a:ext cx="803" cy="928"/>
              </a:xfrm>
              <a:custGeom>
                <a:avLst/>
                <a:gdLst/>
                <a:ahLst/>
                <a:cxnLst>
                  <a:cxn ang="0">
                    <a:pos x="569" y="48"/>
                  </a:cxn>
                  <a:cxn ang="0">
                    <a:pos x="441" y="128"/>
                  </a:cxn>
                  <a:cxn ang="0">
                    <a:pos x="385" y="184"/>
                  </a:cxn>
                  <a:cxn ang="0">
                    <a:pos x="257" y="312"/>
                  </a:cxn>
                  <a:cxn ang="0">
                    <a:pos x="233" y="336"/>
                  </a:cxn>
                  <a:cxn ang="0">
                    <a:pos x="161" y="392"/>
                  </a:cxn>
                  <a:cxn ang="0">
                    <a:pos x="145" y="416"/>
                  </a:cxn>
                  <a:cxn ang="0">
                    <a:pos x="89" y="472"/>
                  </a:cxn>
                  <a:cxn ang="0">
                    <a:pos x="65" y="496"/>
                  </a:cxn>
                  <a:cxn ang="0">
                    <a:pos x="25" y="600"/>
                  </a:cxn>
                  <a:cxn ang="0">
                    <a:pos x="1" y="712"/>
                  </a:cxn>
                  <a:cxn ang="0">
                    <a:pos x="25" y="928"/>
                  </a:cxn>
                  <a:cxn ang="0">
                    <a:pos x="377" y="824"/>
                  </a:cxn>
                  <a:cxn ang="0">
                    <a:pos x="489" y="688"/>
                  </a:cxn>
                  <a:cxn ang="0">
                    <a:pos x="537" y="608"/>
                  </a:cxn>
                  <a:cxn ang="0">
                    <a:pos x="625" y="488"/>
                  </a:cxn>
                  <a:cxn ang="0">
                    <a:pos x="713" y="360"/>
                  </a:cxn>
                  <a:cxn ang="0">
                    <a:pos x="729" y="312"/>
                  </a:cxn>
                  <a:cxn ang="0">
                    <a:pos x="785" y="184"/>
                  </a:cxn>
                  <a:cxn ang="0">
                    <a:pos x="777" y="40"/>
                  </a:cxn>
                  <a:cxn ang="0">
                    <a:pos x="697" y="8"/>
                  </a:cxn>
                  <a:cxn ang="0">
                    <a:pos x="673" y="0"/>
                  </a:cxn>
                  <a:cxn ang="0">
                    <a:pos x="609" y="8"/>
                  </a:cxn>
                  <a:cxn ang="0">
                    <a:pos x="593" y="32"/>
                  </a:cxn>
                  <a:cxn ang="0">
                    <a:pos x="569" y="48"/>
                  </a:cxn>
                </a:cxnLst>
                <a:rect l="0" t="0" r="r" b="b"/>
                <a:pathLst>
                  <a:path w="803" h="928">
                    <a:moveTo>
                      <a:pt x="569" y="48"/>
                    </a:moveTo>
                    <a:cubicBezTo>
                      <a:pt x="522" y="72"/>
                      <a:pt x="481" y="94"/>
                      <a:pt x="441" y="128"/>
                    </a:cubicBezTo>
                    <a:cubicBezTo>
                      <a:pt x="421" y="145"/>
                      <a:pt x="385" y="184"/>
                      <a:pt x="385" y="184"/>
                    </a:cubicBezTo>
                    <a:cubicBezTo>
                      <a:pt x="369" y="249"/>
                      <a:pt x="306" y="271"/>
                      <a:pt x="257" y="312"/>
                    </a:cubicBezTo>
                    <a:cubicBezTo>
                      <a:pt x="248" y="319"/>
                      <a:pt x="242" y="329"/>
                      <a:pt x="233" y="336"/>
                    </a:cubicBezTo>
                    <a:cubicBezTo>
                      <a:pt x="210" y="355"/>
                      <a:pt x="185" y="373"/>
                      <a:pt x="161" y="392"/>
                    </a:cubicBezTo>
                    <a:cubicBezTo>
                      <a:pt x="153" y="398"/>
                      <a:pt x="151" y="409"/>
                      <a:pt x="145" y="416"/>
                    </a:cubicBezTo>
                    <a:cubicBezTo>
                      <a:pt x="127" y="436"/>
                      <a:pt x="108" y="453"/>
                      <a:pt x="89" y="472"/>
                    </a:cubicBezTo>
                    <a:cubicBezTo>
                      <a:pt x="81" y="480"/>
                      <a:pt x="65" y="496"/>
                      <a:pt x="65" y="496"/>
                    </a:cubicBezTo>
                    <a:cubicBezTo>
                      <a:pt x="53" y="532"/>
                      <a:pt x="34" y="563"/>
                      <a:pt x="25" y="600"/>
                    </a:cubicBezTo>
                    <a:cubicBezTo>
                      <a:pt x="16" y="637"/>
                      <a:pt x="10" y="675"/>
                      <a:pt x="1" y="712"/>
                    </a:cubicBezTo>
                    <a:cubicBezTo>
                      <a:pt x="6" y="807"/>
                      <a:pt x="0" y="852"/>
                      <a:pt x="25" y="928"/>
                    </a:cubicBezTo>
                    <a:cubicBezTo>
                      <a:pt x="155" y="921"/>
                      <a:pt x="274" y="912"/>
                      <a:pt x="377" y="824"/>
                    </a:cubicBezTo>
                    <a:cubicBezTo>
                      <a:pt x="423" y="785"/>
                      <a:pt x="440" y="721"/>
                      <a:pt x="489" y="688"/>
                    </a:cubicBezTo>
                    <a:cubicBezTo>
                      <a:pt x="500" y="644"/>
                      <a:pt x="519" y="645"/>
                      <a:pt x="537" y="608"/>
                    </a:cubicBezTo>
                    <a:cubicBezTo>
                      <a:pt x="560" y="561"/>
                      <a:pt x="588" y="525"/>
                      <a:pt x="625" y="488"/>
                    </a:cubicBezTo>
                    <a:cubicBezTo>
                      <a:pt x="641" y="439"/>
                      <a:pt x="685" y="402"/>
                      <a:pt x="713" y="360"/>
                    </a:cubicBezTo>
                    <a:cubicBezTo>
                      <a:pt x="722" y="346"/>
                      <a:pt x="724" y="328"/>
                      <a:pt x="729" y="312"/>
                    </a:cubicBezTo>
                    <a:cubicBezTo>
                      <a:pt x="743" y="269"/>
                      <a:pt x="770" y="228"/>
                      <a:pt x="785" y="184"/>
                    </a:cubicBezTo>
                    <a:cubicBezTo>
                      <a:pt x="792" y="131"/>
                      <a:pt x="803" y="93"/>
                      <a:pt x="777" y="40"/>
                    </a:cubicBezTo>
                    <a:cubicBezTo>
                      <a:pt x="773" y="31"/>
                      <a:pt x="710" y="12"/>
                      <a:pt x="697" y="8"/>
                    </a:cubicBezTo>
                    <a:cubicBezTo>
                      <a:pt x="689" y="5"/>
                      <a:pt x="673" y="0"/>
                      <a:pt x="673" y="0"/>
                    </a:cubicBezTo>
                    <a:cubicBezTo>
                      <a:pt x="652" y="3"/>
                      <a:pt x="629" y="0"/>
                      <a:pt x="609" y="8"/>
                    </a:cubicBezTo>
                    <a:cubicBezTo>
                      <a:pt x="600" y="12"/>
                      <a:pt x="601" y="26"/>
                      <a:pt x="593" y="32"/>
                    </a:cubicBezTo>
                    <a:cubicBezTo>
                      <a:pt x="566" y="53"/>
                      <a:pt x="569" y="28"/>
                      <a:pt x="569" y="4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19" name="Text Box 39"/>
              <p:cNvSpPr txBox="1">
                <a:spLocks noChangeArrowheads="1"/>
              </p:cNvSpPr>
              <p:nvPr/>
            </p:nvSpPr>
            <p:spPr bwMode="auto">
              <a:xfrm>
                <a:off x="3504" y="2497"/>
                <a:ext cx="576" cy="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8120" name="Line 40"/>
              <p:cNvSpPr>
                <a:spLocks noChangeShapeType="1"/>
              </p:cNvSpPr>
              <p:nvPr/>
            </p:nvSpPr>
            <p:spPr bwMode="auto">
              <a:xfrm rot="1180294" flipV="1">
                <a:off x="3840" y="1632"/>
                <a:ext cx="288" cy="96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6" name="Group 41"/>
              <p:cNvGrpSpPr>
                <a:grpSpLocks/>
              </p:cNvGrpSpPr>
              <p:nvPr/>
            </p:nvGrpSpPr>
            <p:grpSpPr bwMode="auto">
              <a:xfrm>
                <a:off x="4992" y="1728"/>
                <a:ext cx="192" cy="144"/>
                <a:chOff x="768" y="3072"/>
                <a:chExt cx="192" cy="144"/>
              </a:xfrm>
            </p:grpSpPr>
            <p:sp>
              <p:nvSpPr>
                <p:cNvPr id="558122" name="AutoShape 4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123" name="AutoShape 4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124" name="AutoShape 4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7" name="Group 45"/>
              <p:cNvGrpSpPr>
                <a:grpSpLocks/>
              </p:cNvGrpSpPr>
              <p:nvPr/>
            </p:nvGrpSpPr>
            <p:grpSpPr bwMode="auto">
              <a:xfrm rot="937368">
                <a:off x="4656" y="1728"/>
                <a:ext cx="457" cy="505"/>
                <a:chOff x="1021" y="3059"/>
                <a:chExt cx="457" cy="505"/>
              </a:xfrm>
            </p:grpSpPr>
            <p:grpSp>
              <p:nvGrpSpPr>
                <p:cNvPr id="8" name="Group 46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127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28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29" name="AutoShape 4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9" name="Group 50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131" name="AutoShape 5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32" name="AutoShape 5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33" name="AutoShape 5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0" name="Group 54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135" name="AutoShape 5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36" name="AutoShape 5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37" name="AutoShape 5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1" name="Group 58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139" name="AutoShape 5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40" name="AutoShape 6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41" name="AutoShape 6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 rot="4359055">
                <a:off x="4248" y="1752"/>
                <a:ext cx="457" cy="505"/>
                <a:chOff x="1021" y="3059"/>
                <a:chExt cx="457" cy="505"/>
              </a:xfrm>
            </p:grpSpPr>
            <p:grpSp>
              <p:nvGrpSpPr>
                <p:cNvPr id="13" name="Group 63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144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45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46" name="AutoShape 6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4" name="Group 67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148" name="AutoShape 6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49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50" name="AutoShape 7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5" name="Group 71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152" name="AutoShape 7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53" name="AutoShape 7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54" name="AutoShape 7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6" name="Group 75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156" name="AutoShape 7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57" name="AutoShape 7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58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8159" name="Oval 79"/>
              <p:cNvSpPr>
                <a:spLocks noChangeArrowheads="1"/>
              </p:cNvSpPr>
              <p:nvPr/>
            </p:nvSpPr>
            <p:spPr bwMode="auto">
              <a:xfrm>
                <a:off x="4272" y="1344"/>
                <a:ext cx="768" cy="67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160" name="Text Box 80"/>
              <p:cNvSpPr txBox="1">
                <a:spLocks noChangeArrowheads="1"/>
              </p:cNvSpPr>
              <p:nvPr/>
            </p:nvSpPr>
            <p:spPr bwMode="auto">
              <a:xfrm>
                <a:off x="4224" y="1584"/>
                <a:ext cx="912" cy="4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Ag-Cu Alloy</a:t>
                </a:r>
              </a:p>
            </p:txBody>
          </p:sp>
          <p:grpSp>
            <p:nvGrpSpPr>
              <p:cNvPr id="17" name="Group 81"/>
              <p:cNvGrpSpPr>
                <a:grpSpLocks/>
              </p:cNvGrpSpPr>
              <p:nvPr/>
            </p:nvGrpSpPr>
            <p:grpSpPr bwMode="auto">
              <a:xfrm>
                <a:off x="4176" y="1776"/>
                <a:ext cx="192" cy="144"/>
                <a:chOff x="768" y="3072"/>
                <a:chExt cx="192" cy="144"/>
              </a:xfrm>
            </p:grpSpPr>
            <p:sp>
              <p:nvSpPr>
                <p:cNvPr id="558162" name="AutoShape 8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163" name="AutoShape 8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164" name="AutoShape 8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8" name="Group 85"/>
              <p:cNvGrpSpPr>
                <a:grpSpLocks/>
              </p:cNvGrpSpPr>
              <p:nvPr/>
            </p:nvGrpSpPr>
            <p:grpSpPr bwMode="auto">
              <a:xfrm rot="10379485">
                <a:off x="4128" y="1296"/>
                <a:ext cx="457" cy="505"/>
                <a:chOff x="1021" y="3059"/>
                <a:chExt cx="457" cy="505"/>
              </a:xfrm>
            </p:grpSpPr>
            <p:grpSp>
              <p:nvGrpSpPr>
                <p:cNvPr id="19" name="Group 86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167" name="AutoShape 8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68" name="AutoShape 8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69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0" name="Group 90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171" name="AutoShape 9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72" name="AutoShape 9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73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1" name="Group 94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175" name="AutoShape 9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76" name="AutoShape 9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77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2" name="Group 98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179" name="AutoShape 9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80" name="AutoShape 10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81" name="AutoShape 10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3" name="Group 102"/>
              <p:cNvGrpSpPr>
                <a:grpSpLocks/>
              </p:cNvGrpSpPr>
              <p:nvPr/>
            </p:nvGrpSpPr>
            <p:grpSpPr bwMode="auto">
              <a:xfrm rot="17094657">
                <a:off x="4776" y="1320"/>
                <a:ext cx="457" cy="505"/>
                <a:chOff x="1021" y="3059"/>
                <a:chExt cx="457" cy="505"/>
              </a:xfrm>
            </p:grpSpPr>
            <p:grpSp>
              <p:nvGrpSpPr>
                <p:cNvPr id="24" name="Group 103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184" name="AutoShape 10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85" name="AutoShape 10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86" name="AutoShape 10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5" name="Group 107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188" name="AutoShape 10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89" name="AutoShape 10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90" name="AutoShape 11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6" name="Group 111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192" name="AutoShape 11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93" name="AutoShape 11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94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7" name="Group 115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196" name="AutoShape 11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97" name="AutoShape 11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198" name="AutoShape 11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8" name="Group 119"/>
              <p:cNvGrpSpPr>
                <a:grpSpLocks/>
              </p:cNvGrpSpPr>
              <p:nvPr/>
            </p:nvGrpSpPr>
            <p:grpSpPr bwMode="auto">
              <a:xfrm rot="13270334">
                <a:off x="4416" y="1104"/>
                <a:ext cx="457" cy="505"/>
                <a:chOff x="1021" y="3059"/>
                <a:chExt cx="457" cy="505"/>
              </a:xfrm>
            </p:grpSpPr>
            <p:grpSp>
              <p:nvGrpSpPr>
                <p:cNvPr id="29" name="Group 120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201" name="AutoShape 12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02" name="AutoShape 1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03" name="AutoShape 12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30" name="Group 124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205" name="AutoShape 12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06" name="AutoShape 12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07" name="AutoShape 12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31" name="Group 128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209" name="AutoShape 12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10" name="AutoShape 13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11" name="AutoShape 13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24" name="Group 132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213" name="AutoShape 13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14" name="AutoShape 13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15" name="AutoShape 13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8216" name="Text Box 136"/>
              <p:cNvSpPr txBox="1">
                <a:spLocks noChangeArrowheads="1"/>
              </p:cNvSpPr>
              <p:nvPr/>
            </p:nvSpPr>
            <p:spPr bwMode="auto">
              <a:xfrm>
                <a:off x="3553" y="1489"/>
                <a:ext cx="431" cy="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</a:t>
                </a:r>
                <a:endParaRPr lang="en-US" sz="20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8217" name="Text Box 137"/>
              <p:cNvSpPr txBox="1">
                <a:spLocks noChangeArrowheads="1"/>
              </p:cNvSpPr>
              <p:nvPr/>
            </p:nvSpPr>
            <p:spPr bwMode="auto">
              <a:xfrm>
                <a:off x="4944" y="2543"/>
                <a:ext cx="576" cy="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</p:grpSp>
        <p:grpSp>
          <p:nvGrpSpPr>
            <p:cNvPr id="558628" name="Group 138"/>
            <p:cNvGrpSpPr>
              <a:grpSpLocks/>
            </p:cNvGrpSpPr>
            <p:nvPr/>
          </p:nvGrpSpPr>
          <p:grpSpPr bwMode="auto">
            <a:xfrm>
              <a:off x="4176" y="1183"/>
              <a:ext cx="1536" cy="1504"/>
              <a:chOff x="3312" y="1104"/>
              <a:chExt cx="2160" cy="2084"/>
            </a:xfrm>
          </p:grpSpPr>
          <p:sp>
            <p:nvSpPr>
              <p:cNvPr id="558219" name="Rectangle 139"/>
              <p:cNvSpPr>
                <a:spLocks noChangeArrowheads="1"/>
              </p:cNvSpPr>
              <p:nvPr/>
            </p:nvSpPr>
            <p:spPr bwMode="auto">
              <a:xfrm>
                <a:off x="3312" y="1248"/>
                <a:ext cx="2160" cy="1872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220" name="Freeform 140"/>
              <p:cNvSpPr>
                <a:spLocks/>
              </p:cNvSpPr>
              <p:nvPr/>
            </p:nvSpPr>
            <p:spPr bwMode="auto">
              <a:xfrm>
                <a:off x="3312" y="2304"/>
                <a:ext cx="677" cy="730"/>
              </a:xfrm>
              <a:custGeom>
                <a:avLst/>
                <a:gdLst/>
                <a:ahLst/>
                <a:cxnLst>
                  <a:cxn ang="0">
                    <a:pos x="467" y="208"/>
                  </a:cxn>
                  <a:cxn ang="0">
                    <a:pos x="315" y="120"/>
                  </a:cxn>
                  <a:cxn ang="0">
                    <a:pos x="219" y="16"/>
                  </a:cxn>
                  <a:cxn ang="0">
                    <a:pos x="179" y="0"/>
                  </a:cxn>
                  <a:cxn ang="0">
                    <a:pos x="67" y="32"/>
                  </a:cxn>
                  <a:cxn ang="0">
                    <a:pos x="195" y="480"/>
                  </a:cxn>
                  <a:cxn ang="0">
                    <a:pos x="339" y="632"/>
                  </a:cxn>
                  <a:cxn ang="0">
                    <a:pos x="379" y="688"/>
                  </a:cxn>
                  <a:cxn ang="0">
                    <a:pos x="499" y="728"/>
                  </a:cxn>
                  <a:cxn ang="0">
                    <a:pos x="659" y="720"/>
                  </a:cxn>
                  <a:cxn ang="0">
                    <a:pos x="675" y="696"/>
                  </a:cxn>
                  <a:cxn ang="0">
                    <a:pos x="667" y="528"/>
                  </a:cxn>
                  <a:cxn ang="0">
                    <a:pos x="571" y="312"/>
                  </a:cxn>
                  <a:cxn ang="0">
                    <a:pos x="563" y="288"/>
                  </a:cxn>
                  <a:cxn ang="0">
                    <a:pos x="515" y="256"/>
                  </a:cxn>
                  <a:cxn ang="0">
                    <a:pos x="467" y="208"/>
                  </a:cxn>
                </a:cxnLst>
                <a:rect l="0" t="0" r="r" b="b"/>
                <a:pathLst>
                  <a:path w="677" h="730">
                    <a:moveTo>
                      <a:pt x="467" y="208"/>
                    </a:moveTo>
                    <a:cubicBezTo>
                      <a:pt x="419" y="160"/>
                      <a:pt x="382" y="133"/>
                      <a:pt x="315" y="120"/>
                    </a:cubicBezTo>
                    <a:cubicBezTo>
                      <a:pt x="262" y="93"/>
                      <a:pt x="253" y="70"/>
                      <a:pt x="219" y="16"/>
                    </a:cubicBezTo>
                    <a:cubicBezTo>
                      <a:pt x="211" y="4"/>
                      <a:pt x="192" y="5"/>
                      <a:pt x="179" y="0"/>
                    </a:cubicBezTo>
                    <a:cubicBezTo>
                      <a:pt x="128" y="6"/>
                      <a:pt x="107" y="5"/>
                      <a:pt x="67" y="32"/>
                    </a:cubicBezTo>
                    <a:cubicBezTo>
                      <a:pt x="11" y="201"/>
                      <a:pt x="0" y="431"/>
                      <a:pt x="195" y="480"/>
                    </a:cubicBezTo>
                    <a:cubicBezTo>
                      <a:pt x="251" y="517"/>
                      <a:pt x="296" y="580"/>
                      <a:pt x="339" y="632"/>
                    </a:cubicBezTo>
                    <a:cubicBezTo>
                      <a:pt x="362" y="659"/>
                      <a:pt x="350" y="659"/>
                      <a:pt x="379" y="688"/>
                    </a:cubicBezTo>
                    <a:cubicBezTo>
                      <a:pt x="409" y="718"/>
                      <a:pt x="461" y="715"/>
                      <a:pt x="499" y="728"/>
                    </a:cubicBezTo>
                    <a:cubicBezTo>
                      <a:pt x="552" y="725"/>
                      <a:pt x="606" y="730"/>
                      <a:pt x="659" y="720"/>
                    </a:cubicBezTo>
                    <a:cubicBezTo>
                      <a:pt x="668" y="718"/>
                      <a:pt x="675" y="706"/>
                      <a:pt x="675" y="696"/>
                    </a:cubicBezTo>
                    <a:cubicBezTo>
                      <a:pt x="677" y="640"/>
                      <a:pt x="671" y="584"/>
                      <a:pt x="667" y="528"/>
                    </a:cubicBezTo>
                    <a:cubicBezTo>
                      <a:pt x="661" y="454"/>
                      <a:pt x="623" y="364"/>
                      <a:pt x="571" y="312"/>
                    </a:cubicBezTo>
                    <a:cubicBezTo>
                      <a:pt x="568" y="304"/>
                      <a:pt x="569" y="294"/>
                      <a:pt x="563" y="288"/>
                    </a:cubicBezTo>
                    <a:cubicBezTo>
                      <a:pt x="549" y="274"/>
                      <a:pt x="515" y="256"/>
                      <a:pt x="515" y="256"/>
                    </a:cubicBezTo>
                    <a:cubicBezTo>
                      <a:pt x="500" y="233"/>
                      <a:pt x="485" y="226"/>
                      <a:pt x="467" y="20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221" name="Freeform 141"/>
              <p:cNvSpPr>
                <a:spLocks/>
              </p:cNvSpPr>
              <p:nvPr/>
            </p:nvSpPr>
            <p:spPr bwMode="auto">
              <a:xfrm>
                <a:off x="4656" y="2160"/>
                <a:ext cx="803" cy="928"/>
              </a:xfrm>
              <a:custGeom>
                <a:avLst/>
                <a:gdLst/>
                <a:ahLst/>
                <a:cxnLst>
                  <a:cxn ang="0">
                    <a:pos x="569" y="48"/>
                  </a:cxn>
                  <a:cxn ang="0">
                    <a:pos x="441" y="128"/>
                  </a:cxn>
                  <a:cxn ang="0">
                    <a:pos x="385" y="184"/>
                  </a:cxn>
                  <a:cxn ang="0">
                    <a:pos x="257" y="312"/>
                  </a:cxn>
                  <a:cxn ang="0">
                    <a:pos x="233" y="336"/>
                  </a:cxn>
                  <a:cxn ang="0">
                    <a:pos x="161" y="392"/>
                  </a:cxn>
                  <a:cxn ang="0">
                    <a:pos x="145" y="416"/>
                  </a:cxn>
                  <a:cxn ang="0">
                    <a:pos x="89" y="472"/>
                  </a:cxn>
                  <a:cxn ang="0">
                    <a:pos x="65" y="496"/>
                  </a:cxn>
                  <a:cxn ang="0">
                    <a:pos x="25" y="600"/>
                  </a:cxn>
                  <a:cxn ang="0">
                    <a:pos x="1" y="712"/>
                  </a:cxn>
                  <a:cxn ang="0">
                    <a:pos x="25" y="928"/>
                  </a:cxn>
                  <a:cxn ang="0">
                    <a:pos x="377" y="824"/>
                  </a:cxn>
                  <a:cxn ang="0">
                    <a:pos x="489" y="688"/>
                  </a:cxn>
                  <a:cxn ang="0">
                    <a:pos x="537" y="608"/>
                  </a:cxn>
                  <a:cxn ang="0">
                    <a:pos x="625" y="488"/>
                  </a:cxn>
                  <a:cxn ang="0">
                    <a:pos x="713" y="360"/>
                  </a:cxn>
                  <a:cxn ang="0">
                    <a:pos x="729" y="312"/>
                  </a:cxn>
                  <a:cxn ang="0">
                    <a:pos x="785" y="184"/>
                  </a:cxn>
                  <a:cxn ang="0">
                    <a:pos x="777" y="40"/>
                  </a:cxn>
                  <a:cxn ang="0">
                    <a:pos x="697" y="8"/>
                  </a:cxn>
                  <a:cxn ang="0">
                    <a:pos x="673" y="0"/>
                  </a:cxn>
                  <a:cxn ang="0">
                    <a:pos x="609" y="8"/>
                  </a:cxn>
                  <a:cxn ang="0">
                    <a:pos x="593" y="32"/>
                  </a:cxn>
                  <a:cxn ang="0">
                    <a:pos x="569" y="48"/>
                  </a:cxn>
                </a:cxnLst>
                <a:rect l="0" t="0" r="r" b="b"/>
                <a:pathLst>
                  <a:path w="803" h="928">
                    <a:moveTo>
                      <a:pt x="569" y="48"/>
                    </a:moveTo>
                    <a:cubicBezTo>
                      <a:pt x="522" y="72"/>
                      <a:pt x="481" y="94"/>
                      <a:pt x="441" y="128"/>
                    </a:cubicBezTo>
                    <a:cubicBezTo>
                      <a:pt x="421" y="145"/>
                      <a:pt x="385" y="184"/>
                      <a:pt x="385" y="184"/>
                    </a:cubicBezTo>
                    <a:cubicBezTo>
                      <a:pt x="369" y="249"/>
                      <a:pt x="306" y="271"/>
                      <a:pt x="257" y="312"/>
                    </a:cubicBezTo>
                    <a:cubicBezTo>
                      <a:pt x="248" y="319"/>
                      <a:pt x="242" y="329"/>
                      <a:pt x="233" y="336"/>
                    </a:cubicBezTo>
                    <a:cubicBezTo>
                      <a:pt x="210" y="355"/>
                      <a:pt x="185" y="373"/>
                      <a:pt x="161" y="392"/>
                    </a:cubicBezTo>
                    <a:cubicBezTo>
                      <a:pt x="153" y="398"/>
                      <a:pt x="151" y="409"/>
                      <a:pt x="145" y="416"/>
                    </a:cubicBezTo>
                    <a:cubicBezTo>
                      <a:pt x="127" y="436"/>
                      <a:pt x="108" y="453"/>
                      <a:pt x="89" y="472"/>
                    </a:cubicBezTo>
                    <a:cubicBezTo>
                      <a:pt x="81" y="480"/>
                      <a:pt x="65" y="496"/>
                      <a:pt x="65" y="496"/>
                    </a:cubicBezTo>
                    <a:cubicBezTo>
                      <a:pt x="53" y="532"/>
                      <a:pt x="34" y="563"/>
                      <a:pt x="25" y="600"/>
                    </a:cubicBezTo>
                    <a:cubicBezTo>
                      <a:pt x="16" y="637"/>
                      <a:pt x="10" y="675"/>
                      <a:pt x="1" y="712"/>
                    </a:cubicBezTo>
                    <a:cubicBezTo>
                      <a:pt x="6" y="807"/>
                      <a:pt x="0" y="852"/>
                      <a:pt x="25" y="928"/>
                    </a:cubicBezTo>
                    <a:cubicBezTo>
                      <a:pt x="155" y="921"/>
                      <a:pt x="274" y="912"/>
                      <a:pt x="377" y="824"/>
                    </a:cubicBezTo>
                    <a:cubicBezTo>
                      <a:pt x="423" y="785"/>
                      <a:pt x="440" y="721"/>
                      <a:pt x="489" y="688"/>
                    </a:cubicBezTo>
                    <a:cubicBezTo>
                      <a:pt x="500" y="644"/>
                      <a:pt x="519" y="645"/>
                      <a:pt x="537" y="608"/>
                    </a:cubicBezTo>
                    <a:cubicBezTo>
                      <a:pt x="560" y="561"/>
                      <a:pt x="588" y="525"/>
                      <a:pt x="625" y="488"/>
                    </a:cubicBezTo>
                    <a:cubicBezTo>
                      <a:pt x="641" y="439"/>
                      <a:pt x="685" y="402"/>
                      <a:pt x="713" y="360"/>
                    </a:cubicBezTo>
                    <a:cubicBezTo>
                      <a:pt x="722" y="346"/>
                      <a:pt x="724" y="328"/>
                      <a:pt x="729" y="312"/>
                    </a:cubicBezTo>
                    <a:cubicBezTo>
                      <a:pt x="743" y="269"/>
                      <a:pt x="770" y="228"/>
                      <a:pt x="785" y="184"/>
                    </a:cubicBezTo>
                    <a:cubicBezTo>
                      <a:pt x="792" y="131"/>
                      <a:pt x="803" y="93"/>
                      <a:pt x="777" y="40"/>
                    </a:cubicBezTo>
                    <a:cubicBezTo>
                      <a:pt x="773" y="31"/>
                      <a:pt x="710" y="12"/>
                      <a:pt x="697" y="8"/>
                    </a:cubicBezTo>
                    <a:cubicBezTo>
                      <a:pt x="689" y="5"/>
                      <a:pt x="673" y="0"/>
                      <a:pt x="673" y="0"/>
                    </a:cubicBezTo>
                    <a:cubicBezTo>
                      <a:pt x="652" y="3"/>
                      <a:pt x="629" y="0"/>
                      <a:pt x="609" y="8"/>
                    </a:cubicBezTo>
                    <a:cubicBezTo>
                      <a:pt x="600" y="12"/>
                      <a:pt x="601" y="26"/>
                      <a:pt x="593" y="32"/>
                    </a:cubicBezTo>
                    <a:cubicBezTo>
                      <a:pt x="566" y="53"/>
                      <a:pt x="569" y="28"/>
                      <a:pt x="569" y="48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222" name="Text Box 142"/>
              <p:cNvSpPr txBox="1">
                <a:spLocks noChangeArrowheads="1"/>
              </p:cNvSpPr>
              <p:nvPr/>
            </p:nvSpPr>
            <p:spPr bwMode="auto">
              <a:xfrm>
                <a:off x="3312" y="2497"/>
                <a:ext cx="577" cy="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58223" name="Line 143"/>
              <p:cNvSpPr>
                <a:spLocks noChangeShapeType="1"/>
              </p:cNvSpPr>
              <p:nvPr/>
            </p:nvSpPr>
            <p:spPr bwMode="auto">
              <a:xfrm rot="1180294" flipV="1">
                <a:off x="3648" y="1632"/>
                <a:ext cx="288" cy="96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558632" name="Group 144"/>
              <p:cNvGrpSpPr>
                <a:grpSpLocks/>
              </p:cNvGrpSpPr>
              <p:nvPr/>
            </p:nvGrpSpPr>
            <p:grpSpPr bwMode="auto">
              <a:xfrm>
                <a:off x="3408" y="2784"/>
                <a:ext cx="192" cy="144"/>
                <a:chOff x="768" y="3072"/>
                <a:chExt cx="192" cy="144"/>
              </a:xfrm>
            </p:grpSpPr>
            <p:sp>
              <p:nvSpPr>
                <p:cNvPr id="558225" name="AutoShape 14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26" name="AutoShape 14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27" name="AutoShape 14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8636" name="Group 148"/>
              <p:cNvGrpSpPr>
                <a:grpSpLocks/>
              </p:cNvGrpSpPr>
              <p:nvPr/>
            </p:nvGrpSpPr>
            <p:grpSpPr bwMode="auto">
              <a:xfrm>
                <a:off x="3552" y="2256"/>
                <a:ext cx="528" cy="480"/>
                <a:chOff x="576" y="2880"/>
                <a:chExt cx="528" cy="480"/>
              </a:xfrm>
            </p:grpSpPr>
            <p:grpSp>
              <p:nvGrpSpPr>
                <p:cNvPr id="558637" name="Group 149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230" name="AutoShape 1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31" name="AutoShape 1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32" name="AutoShape 1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41" name="Group 153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234" name="AutoShape 1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35" name="AutoShape 1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36" name="AutoShape 1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45" name="Group 157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238" name="AutoShape 15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39" name="AutoShape 15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40" name="AutoShape 16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49" name="Group 161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242" name="AutoShape 16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43" name="AutoShape 16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44" name="AutoShape 16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53" name="Group 165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246" name="AutoShape 16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47" name="AutoShape 16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48" name="AutoShape 16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57" name="Group 169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250" name="AutoShape 17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51" name="AutoShape 17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52" name="AutoShape 17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61" name="Group 173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254" name="AutoShape 17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55" name="AutoShape 17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56" name="AutoShape 17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665" name="Group 177"/>
              <p:cNvGrpSpPr>
                <a:grpSpLocks/>
              </p:cNvGrpSpPr>
              <p:nvPr/>
            </p:nvGrpSpPr>
            <p:grpSpPr bwMode="auto">
              <a:xfrm>
                <a:off x="3552" y="2304"/>
                <a:ext cx="192" cy="144"/>
                <a:chOff x="768" y="3072"/>
                <a:chExt cx="192" cy="144"/>
              </a:xfrm>
            </p:grpSpPr>
            <p:sp>
              <p:nvSpPr>
                <p:cNvPr id="558258" name="AutoShape 17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59" name="AutoShape 17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60" name="AutoShape 18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8666" name="Group 181"/>
              <p:cNvGrpSpPr>
                <a:grpSpLocks/>
              </p:cNvGrpSpPr>
              <p:nvPr/>
            </p:nvGrpSpPr>
            <p:grpSpPr bwMode="auto">
              <a:xfrm>
                <a:off x="4800" y="1728"/>
                <a:ext cx="192" cy="144"/>
                <a:chOff x="768" y="3072"/>
                <a:chExt cx="192" cy="144"/>
              </a:xfrm>
            </p:grpSpPr>
            <p:sp>
              <p:nvSpPr>
                <p:cNvPr id="558262" name="AutoShape 18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63" name="AutoShape 18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64" name="AutoShape 18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8670" name="Group 185"/>
              <p:cNvGrpSpPr>
                <a:grpSpLocks/>
              </p:cNvGrpSpPr>
              <p:nvPr/>
            </p:nvGrpSpPr>
            <p:grpSpPr bwMode="auto">
              <a:xfrm rot="-5665660">
                <a:off x="4632" y="2184"/>
                <a:ext cx="528" cy="480"/>
                <a:chOff x="1296" y="2928"/>
                <a:chExt cx="528" cy="480"/>
              </a:xfrm>
            </p:grpSpPr>
            <p:grpSp>
              <p:nvGrpSpPr>
                <p:cNvPr id="558674" name="Group 186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267" name="AutoShape 18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68" name="AutoShape 18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69" name="AutoShape 18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78" name="Group 190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8271" name="AutoShape 19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72" name="AutoShape 19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73" name="AutoShape 19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82" name="Group 194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275" name="AutoShape 19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76" name="AutoShape 19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77" name="AutoShape 1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86" name="Group 198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279" name="AutoShape 19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80" name="AutoShape 20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81" name="AutoShape 20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90" name="Group 202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283" name="AutoShape 20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84" name="AutoShape 20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85" name="AutoShape 20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94" name="Group 206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287" name="AutoShape 20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88" name="AutoShape 20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89" name="AutoShape 20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695" name="Group 210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8291" name="AutoShape 21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92" name="AutoShape 21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293" name="AutoShape 21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699" name="Group 214"/>
              <p:cNvGrpSpPr>
                <a:grpSpLocks/>
              </p:cNvGrpSpPr>
              <p:nvPr/>
            </p:nvGrpSpPr>
            <p:grpSpPr bwMode="auto">
              <a:xfrm>
                <a:off x="3504" y="2880"/>
                <a:ext cx="192" cy="144"/>
                <a:chOff x="768" y="3072"/>
                <a:chExt cx="192" cy="144"/>
              </a:xfrm>
            </p:grpSpPr>
            <p:sp>
              <p:nvSpPr>
                <p:cNvPr id="558295" name="AutoShape 2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96" name="AutoShape 2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297" name="AutoShape 2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8703" name="Group 218"/>
              <p:cNvGrpSpPr>
                <a:grpSpLocks/>
              </p:cNvGrpSpPr>
              <p:nvPr/>
            </p:nvGrpSpPr>
            <p:grpSpPr bwMode="auto">
              <a:xfrm rot="937368">
                <a:off x="4464" y="1728"/>
                <a:ext cx="457" cy="505"/>
                <a:chOff x="1021" y="3059"/>
                <a:chExt cx="457" cy="505"/>
              </a:xfrm>
            </p:grpSpPr>
            <p:grpSp>
              <p:nvGrpSpPr>
                <p:cNvPr id="558707" name="Group 219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300" name="AutoShape 22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01" name="AutoShape 22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02" name="AutoShape 22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11" name="Group 223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304" name="AutoShape 22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05" name="AutoShape 22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06" name="AutoShape 22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15" name="Group 227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308" name="AutoShape 22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09" name="AutoShape 22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10" name="AutoShape 23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19" name="Group 231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312" name="AutoShape 23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13" name="AutoShape 23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14" name="AutoShape 23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8315" name="Text Box 235"/>
              <p:cNvSpPr txBox="1">
                <a:spLocks noChangeArrowheads="1"/>
              </p:cNvSpPr>
              <p:nvPr/>
            </p:nvSpPr>
            <p:spPr bwMode="auto">
              <a:xfrm>
                <a:off x="4225" y="2782"/>
                <a:ext cx="431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</a:t>
                </a:r>
                <a:r>
                  <a:rPr lang="en-US" sz="2400" b="1" baseline="-2500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1</a:t>
                </a:r>
                <a:endParaRPr lang="en-US" sz="2400" b="1" baseline="-2500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558727" name="Group 236"/>
              <p:cNvGrpSpPr>
                <a:grpSpLocks/>
              </p:cNvGrpSpPr>
              <p:nvPr/>
            </p:nvGrpSpPr>
            <p:grpSpPr bwMode="auto">
              <a:xfrm rot="4359055">
                <a:off x="4056" y="1752"/>
                <a:ext cx="457" cy="505"/>
                <a:chOff x="1021" y="3059"/>
                <a:chExt cx="457" cy="505"/>
              </a:xfrm>
            </p:grpSpPr>
            <p:grpSp>
              <p:nvGrpSpPr>
                <p:cNvPr id="558729" name="Group 237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318" name="AutoShape 23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19" name="AutoShape 23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20" name="AutoShape 24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30" name="Group 241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322" name="AutoShape 24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23" name="AutoShape 2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24" name="AutoShape 24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31" name="Group 245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326" name="AutoShape 2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27" name="AutoShape 2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28" name="AutoShape 2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32" name="Group 249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330" name="AutoShape 2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31" name="AutoShape 2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32" name="AutoShape 2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8333" name="Oval 253"/>
              <p:cNvSpPr>
                <a:spLocks noChangeArrowheads="1"/>
              </p:cNvSpPr>
              <p:nvPr/>
            </p:nvSpPr>
            <p:spPr bwMode="auto">
              <a:xfrm>
                <a:off x="4080" y="1344"/>
                <a:ext cx="768" cy="67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334" name="Text Box 254"/>
              <p:cNvSpPr txBox="1">
                <a:spLocks noChangeArrowheads="1"/>
              </p:cNvSpPr>
              <p:nvPr/>
            </p:nvSpPr>
            <p:spPr bwMode="auto">
              <a:xfrm>
                <a:off x="4032" y="1584"/>
                <a:ext cx="913" cy="4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Ag-Cu Alloy</a:t>
                </a:r>
              </a:p>
            </p:txBody>
          </p:sp>
          <p:grpSp>
            <p:nvGrpSpPr>
              <p:cNvPr id="558733" name="Group 255"/>
              <p:cNvGrpSpPr>
                <a:grpSpLocks/>
              </p:cNvGrpSpPr>
              <p:nvPr/>
            </p:nvGrpSpPr>
            <p:grpSpPr bwMode="auto">
              <a:xfrm>
                <a:off x="3984" y="1776"/>
                <a:ext cx="192" cy="144"/>
                <a:chOff x="768" y="3072"/>
                <a:chExt cx="192" cy="144"/>
              </a:xfrm>
            </p:grpSpPr>
            <p:sp>
              <p:nvSpPr>
                <p:cNvPr id="558336" name="AutoShape 25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337" name="AutoShape 25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338" name="AutoShape 25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8734" name="Group 259"/>
              <p:cNvGrpSpPr>
                <a:grpSpLocks/>
              </p:cNvGrpSpPr>
              <p:nvPr/>
            </p:nvGrpSpPr>
            <p:grpSpPr bwMode="auto">
              <a:xfrm rot="10379485">
                <a:off x="3936" y="1296"/>
                <a:ext cx="457" cy="505"/>
                <a:chOff x="1021" y="3059"/>
                <a:chExt cx="457" cy="505"/>
              </a:xfrm>
            </p:grpSpPr>
            <p:grpSp>
              <p:nvGrpSpPr>
                <p:cNvPr id="558735" name="Group 260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341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42" name="AutoShape 26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43" name="AutoShape 26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36" name="Group 264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345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46" name="AutoShape 26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47" name="AutoShape 26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37" name="Group 268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349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50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51" name="AutoShape 27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38" name="Group 272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353" name="AutoShape 27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54" name="AutoShape 27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55" name="AutoShape 27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739" name="Group 276"/>
              <p:cNvGrpSpPr>
                <a:grpSpLocks/>
              </p:cNvGrpSpPr>
              <p:nvPr/>
            </p:nvGrpSpPr>
            <p:grpSpPr bwMode="auto">
              <a:xfrm rot="17094657">
                <a:off x="4584" y="1320"/>
                <a:ext cx="457" cy="505"/>
                <a:chOff x="1021" y="3059"/>
                <a:chExt cx="457" cy="505"/>
              </a:xfrm>
            </p:grpSpPr>
            <p:grpSp>
              <p:nvGrpSpPr>
                <p:cNvPr id="558740" name="Group 277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358" name="AutoShape 27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59" name="AutoShape 27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60" name="AutoShape 28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41" name="Group 281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362" name="AutoShape 28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63" name="AutoShape 28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64" name="AutoShape 28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42" name="Group 285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366" name="AutoShape 28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67" name="AutoShape 28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68" name="AutoShape 28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43" name="Group 289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370" name="AutoShape 29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71" name="AutoShape 29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72" name="AutoShape 29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744" name="Group 293"/>
              <p:cNvGrpSpPr>
                <a:grpSpLocks/>
              </p:cNvGrpSpPr>
              <p:nvPr/>
            </p:nvGrpSpPr>
            <p:grpSpPr bwMode="auto">
              <a:xfrm rot="13270334">
                <a:off x="4224" y="1104"/>
                <a:ext cx="457" cy="505"/>
                <a:chOff x="1021" y="3059"/>
                <a:chExt cx="457" cy="505"/>
              </a:xfrm>
            </p:grpSpPr>
            <p:grpSp>
              <p:nvGrpSpPr>
                <p:cNvPr id="558745" name="Group 294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375" name="AutoShape 29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76" name="AutoShape 29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77" name="AutoShape 2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46" name="Group 298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379" name="AutoShape 29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80" name="AutoShape 30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81" name="AutoShape 30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47" name="Group 302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383" name="AutoShape 30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84" name="AutoShape 30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85" name="AutoShape 30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748" name="Group 306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387" name="AutoShape 30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88" name="AutoShape 30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389" name="AutoShape 30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8390" name="Text Box 310"/>
              <p:cNvSpPr txBox="1">
                <a:spLocks noChangeArrowheads="1"/>
              </p:cNvSpPr>
              <p:nvPr/>
            </p:nvSpPr>
            <p:spPr bwMode="auto">
              <a:xfrm>
                <a:off x="3360" y="1488"/>
                <a:ext cx="432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</a:t>
                </a:r>
                <a:endParaRPr lang="en-US" sz="20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558749" name="Group 311"/>
              <p:cNvGrpSpPr>
                <a:grpSpLocks/>
              </p:cNvGrpSpPr>
              <p:nvPr/>
            </p:nvGrpSpPr>
            <p:grpSpPr bwMode="auto">
              <a:xfrm>
                <a:off x="3504" y="2352"/>
                <a:ext cx="192" cy="144"/>
                <a:chOff x="768" y="3072"/>
                <a:chExt cx="192" cy="144"/>
              </a:xfrm>
            </p:grpSpPr>
            <p:sp>
              <p:nvSpPr>
                <p:cNvPr id="558392" name="AutoShape 312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393" name="AutoShape 313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394" name="AutoShape 314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8750" name="Group 315"/>
              <p:cNvGrpSpPr>
                <a:grpSpLocks/>
              </p:cNvGrpSpPr>
              <p:nvPr/>
            </p:nvGrpSpPr>
            <p:grpSpPr bwMode="auto">
              <a:xfrm>
                <a:off x="4800" y="1920"/>
                <a:ext cx="192" cy="144"/>
                <a:chOff x="768" y="3072"/>
                <a:chExt cx="192" cy="144"/>
              </a:xfrm>
            </p:grpSpPr>
            <p:sp>
              <p:nvSpPr>
                <p:cNvPr id="558396" name="AutoShape 316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397" name="AutoShape 317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8398" name="AutoShape 318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8751" name="Group 319"/>
              <p:cNvGrpSpPr>
                <a:grpSpLocks/>
              </p:cNvGrpSpPr>
              <p:nvPr/>
            </p:nvGrpSpPr>
            <p:grpSpPr bwMode="auto">
              <a:xfrm rot="-5665660">
                <a:off x="4584" y="2232"/>
                <a:ext cx="528" cy="480"/>
                <a:chOff x="1296" y="2928"/>
                <a:chExt cx="528" cy="480"/>
              </a:xfrm>
            </p:grpSpPr>
            <p:grpSp>
              <p:nvGrpSpPr>
                <p:cNvPr id="558080" name="Group 320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401" name="AutoShape 32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02" name="AutoShape 3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03" name="AutoShape 32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081" name="Group 324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8405" name="AutoShape 32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06" name="AutoShape 32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07" name="AutoShape 32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082" name="Group 328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409" name="AutoShape 32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10" name="AutoShape 33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11" name="AutoShape 33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083" name="Group 332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413" name="AutoShape 33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14" name="AutoShape 33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15" name="AutoShape 33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089" name="Group 336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417" name="AutoShape 33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18" name="AutoShape 33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19" name="AutoShape 33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090" name="Group 340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421" name="AutoShape 34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22" name="AutoShape 34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23" name="AutoShape 34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15" name="Group 344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8425" name="AutoShape 34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26" name="AutoShape 34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27" name="AutoShape 34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121" name="Group 348"/>
              <p:cNvGrpSpPr>
                <a:grpSpLocks/>
              </p:cNvGrpSpPr>
              <p:nvPr/>
            </p:nvGrpSpPr>
            <p:grpSpPr bwMode="auto">
              <a:xfrm rot="2113300">
                <a:off x="4416" y="1920"/>
                <a:ext cx="457" cy="505"/>
                <a:chOff x="1021" y="3059"/>
                <a:chExt cx="457" cy="505"/>
              </a:xfrm>
            </p:grpSpPr>
            <p:grpSp>
              <p:nvGrpSpPr>
                <p:cNvPr id="558125" name="Group 349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430" name="AutoShape 3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31" name="AutoShape 3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32" name="AutoShape 3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26" name="Group 353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434" name="AutoShape 3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35" name="AutoShape 3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36" name="AutoShape 3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30" name="Group 357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438" name="AutoShape 35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39" name="AutoShape 35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40" name="AutoShape 36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34" name="Group 361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442" name="AutoShape 36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43" name="AutoShape 36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44" name="AutoShape 36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138" name="Group 365"/>
              <p:cNvGrpSpPr>
                <a:grpSpLocks/>
              </p:cNvGrpSpPr>
              <p:nvPr/>
            </p:nvGrpSpPr>
            <p:grpSpPr bwMode="auto">
              <a:xfrm rot="3207860">
                <a:off x="3816" y="1848"/>
                <a:ext cx="457" cy="505"/>
                <a:chOff x="1021" y="3059"/>
                <a:chExt cx="457" cy="505"/>
              </a:xfrm>
            </p:grpSpPr>
            <p:grpSp>
              <p:nvGrpSpPr>
                <p:cNvPr id="558142" name="Group 366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8447" name="AutoShape 36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48" name="AutoShape 36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49" name="AutoShape 36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43" name="Group 370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8451" name="AutoShape 37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52" name="AutoShape 37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53" name="AutoShape 37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47" name="Group 374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8455" name="AutoShape 37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56" name="AutoShape 37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57" name="AutoShape 37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51" name="Group 378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8459" name="AutoShape 37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60" name="AutoShape 38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61" name="AutoShape 38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155" name="Group 382"/>
              <p:cNvGrpSpPr>
                <a:grpSpLocks/>
              </p:cNvGrpSpPr>
              <p:nvPr/>
            </p:nvGrpSpPr>
            <p:grpSpPr bwMode="auto">
              <a:xfrm>
                <a:off x="3744" y="2112"/>
                <a:ext cx="528" cy="480"/>
                <a:chOff x="576" y="2880"/>
                <a:chExt cx="528" cy="480"/>
              </a:xfrm>
            </p:grpSpPr>
            <p:grpSp>
              <p:nvGrpSpPr>
                <p:cNvPr id="558161" name="Group 383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464" name="AutoShape 38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65" name="AutoShape 38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66" name="AutoShape 38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65" name="Group 387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468" name="AutoShape 38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69" name="AutoShape 38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70" name="AutoShape 39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66" name="Group 391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472" name="AutoShape 39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73" name="AutoShape 3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74" name="AutoShape 39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70" name="Group 395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476" name="AutoShape 39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77" name="AutoShape 39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78" name="AutoShape 39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74" name="Group 399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480" name="AutoShape 40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81" name="AutoShape 40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82" name="AutoShape 40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78" name="Group 403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484" name="AutoShape 40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85" name="AutoShape 40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86" name="AutoShape 40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82" name="Group 407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488" name="AutoShape 40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89" name="AutoShape 40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90" name="AutoShape 41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183" name="Group 411"/>
              <p:cNvGrpSpPr>
                <a:grpSpLocks/>
              </p:cNvGrpSpPr>
              <p:nvPr/>
            </p:nvGrpSpPr>
            <p:grpSpPr bwMode="auto">
              <a:xfrm>
                <a:off x="4080" y="2112"/>
                <a:ext cx="528" cy="432"/>
                <a:chOff x="576" y="2880"/>
                <a:chExt cx="528" cy="480"/>
              </a:xfrm>
            </p:grpSpPr>
            <p:grpSp>
              <p:nvGrpSpPr>
                <p:cNvPr id="558187" name="Group 412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493" name="AutoShape 4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94" name="AutoShape 41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95" name="AutoShape 41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91" name="Group 416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497" name="AutoShape 41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98" name="AutoShape 41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499" name="AutoShape 41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95" name="Group 420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501" name="AutoShape 42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02" name="AutoShape 4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03" name="AutoShape 42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199" name="Group 424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505" name="AutoShape 42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06" name="AutoShape 42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07" name="AutoShape 42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00" name="Group 428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509" name="AutoShape 42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10" name="AutoShape 43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11" name="AutoShape 43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04" name="Group 432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513" name="AutoShape 43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14" name="AutoShape 43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15" name="AutoShape 43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08" name="Group 436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517" name="AutoShape 43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18" name="AutoShape 43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19" name="AutoShape 43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212" name="Group 440"/>
              <p:cNvGrpSpPr>
                <a:grpSpLocks/>
              </p:cNvGrpSpPr>
              <p:nvPr/>
            </p:nvGrpSpPr>
            <p:grpSpPr bwMode="auto">
              <a:xfrm rot="-5665660">
                <a:off x="4488" y="2040"/>
                <a:ext cx="528" cy="480"/>
                <a:chOff x="1296" y="2928"/>
                <a:chExt cx="528" cy="480"/>
              </a:xfrm>
            </p:grpSpPr>
            <p:grpSp>
              <p:nvGrpSpPr>
                <p:cNvPr id="558218" name="Group 441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522" name="AutoShape 44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23" name="AutoShape 4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24" name="AutoShape 44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24" name="Group 445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8526" name="AutoShape 4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27" name="AutoShape 4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28" name="AutoShape 4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28" name="Group 449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530" name="AutoShape 4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31" name="AutoShape 4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32" name="AutoShape 4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29" name="Group 453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534" name="AutoShape 4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35" name="AutoShape 4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36" name="AutoShape 4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33" name="Group 457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538" name="AutoShape 45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39" name="AutoShape 45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40" name="AutoShape 46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37" name="Group 461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542" name="AutoShape 46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43" name="AutoShape 46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44" name="AutoShape 46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41" name="Group 465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8546" name="AutoShape 46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47" name="AutoShape 46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48" name="AutoShape 46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245" name="Group 469"/>
              <p:cNvGrpSpPr>
                <a:grpSpLocks/>
              </p:cNvGrpSpPr>
              <p:nvPr/>
            </p:nvGrpSpPr>
            <p:grpSpPr bwMode="auto">
              <a:xfrm>
                <a:off x="3744" y="1824"/>
                <a:ext cx="528" cy="480"/>
                <a:chOff x="576" y="2880"/>
                <a:chExt cx="528" cy="480"/>
              </a:xfrm>
            </p:grpSpPr>
            <p:grpSp>
              <p:nvGrpSpPr>
                <p:cNvPr id="558249" name="Group 470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551" name="AutoShape 47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52" name="AutoShape 47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53" name="AutoShape 47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53" name="Group 474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555" name="AutoShape 47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56" name="AutoShape 47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57" name="AutoShape 47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57" name="Group 478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559" name="AutoShape 47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60" name="AutoShape 48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61" name="AutoShape 48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61" name="Group 482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563" name="AutoShape 48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64" name="AutoShape 48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65" name="AutoShape 48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65" name="Group 486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567" name="AutoShape 48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68" name="AutoShape 48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69" name="AutoShape 48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66" name="Group 490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571" name="AutoShape 49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72" name="AutoShape 49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73" name="AutoShape 49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70" name="Group 494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575" name="AutoShape 49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76" name="AutoShape 49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77" name="AutoShape 4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274" name="Group 498"/>
              <p:cNvGrpSpPr>
                <a:grpSpLocks/>
              </p:cNvGrpSpPr>
              <p:nvPr/>
            </p:nvGrpSpPr>
            <p:grpSpPr bwMode="auto">
              <a:xfrm rot="-4885010">
                <a:off x="4056" y="2184"/>
                <a:ext cx="528" cy="480"/>
                <a:chOff x="1296" y="2928"/>
                <a:chExt cx="528" cy="480"/>
              </a:xfrm>
            </p:grpSpPr>
            <p:grpSp>
              <p:nvGrpSpPr>
                <p:cNvPr id="558278" name="Group 499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580" name="AutoShape 50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81" name="AutoShape 50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82" name="AutoShape 50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82" name="Group 503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8584" name="AutoShape 50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85" name="AutoShape 50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86" name="AutoShape 50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86" name="Group 507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588" name="AutoShape 50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89" name="AutoShape 50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90" name="AutoShape 51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90" name="Group 511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8592" name="AutoShape 51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93" name="AutoShape 51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94" name="AutoShape 51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94" name="Group 515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596" name="AutoShape 51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97" name="AutoShape 51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598" name="AutoShape 51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98" name="Group 519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8600" name="AutoShape 52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01" name="AutoShape 52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02" name="AutoShape 52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299" name="Group 523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8604" name="AutoShape 52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05" name="AutoShape 52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06" name="AutoShape 52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303" name="Group 527"/>
              <p:cNvGrpSpPr>
                <a:grpSpLocks/>
              </p:cNvGrpSpPr>
              <p:nvPr/>
            </p:nvGrpSpPr>
            <p:grpSpPr bwMode="auto">
              <a:xfrm>
                <a:off x="3552" y="2112"/>
                <a:ext cx="528" cy="480"/>
                <a:chOff x="576" y="2880"/>
                <a:chExt cx="528" cy="480"/>
              </a:xfrm>
            </p:grpSpPr>
            <p:grpSp>
              <p:nvGrpSpPr>
                <p:cNvPr id="558307" name="Group 528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609" name="AutoShape 52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10" name="AutoShape 53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11" name="AutoShape 53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11" name="Group 532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613" name="AutoShape 53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14" name="AutoShape 53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15" name="AutoShape 53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16" name="Group 536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617" name="AutoShape 53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18" name="AutoShape 53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19" name="AutoShape 53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17" name="Group 540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621" name="AutoShape 54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22" name="AutoShape 54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23" name="AutoShape 54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21" name="Group 544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625" name="AutoShape 54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26" name="AutoShape 54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27" name="AutoShape 54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25" name="Group 548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629" name="AutoShape 54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30" name="AutoShape 55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31" name="AutoShape 55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29" name="Group 552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633" name="AutoShape 55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34" name="AutoShape 55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35" name="AutoShape 55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335" name="Group 556"/>
              <p:cNvGrpSpPr>
                <a:grpSpLocks/>
              </p:cNvGrpSpPr>
              <p:nvPr/>
            </p:nvGrpSpPr>
            <p:grpSpPr bwMode="auto">
              <a:xfrm>
                <a:off x="3744" y="2016"/>
                <a:ext cx="528" cy="480"/>
                <a:chOff x="576" y="2880"/>
                <a:chExt cx="528" cy="480"/>
              </a:xfrm>
            </p:grpSpPr>
            <p:grpSp>
              <p:nvGrpSpPr>
                <p:cNvPr id="558339" name="Group 557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638" name="AutoShape 55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39" name="AutoShape 55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40" name="AutoShape 56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40" name="Group 561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642" name="AutoShape 56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43" name="AutoShape 56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44" name="AutoShape 56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44" name="Group 565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646" name="AutoShape 56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47" name="AutoShape 56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48" name="AutoShape 56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48" name="Group 569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650" name="AutoShape 57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51" name="AutoShape 57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52" name="AutoShape 57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52" name="Group 573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654" name="AutoShape 57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55" name="AutoShape 57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56" name="AutoShape 57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56" name="Group 577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658" name="AutoShape 57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59" name="AutoShape 57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60" name="AutoShape 58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57" name="Group 581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662" name="AutoShape 58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63" name="AutoShape 58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64" name="AutoShape 58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361" name="Group 585"/>
              <p:cNvGrpSpPr>
                <a:grpSpLocks/>
              </p:cNvGrpSpPr>
              <p:nvPr/>
            </p:nvGrpSpPr>
            <p:grpSpPr bwMode="auto">
              <a:xfrm>
                <a:off x="4464" y="2160"/>
                <a:ext cx="528" cy="480"/>
                <a:chOff x="576" y="2880"/>
                <a:chExt cx="528" cy="480"/>
              </a:xfrm>
            </p:grpSpPr>
            <p:grpSp>
              <p:nvGrpSpPr>
                <p:cNvPr id="558365" name="Group 586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667" name="AutoShape 58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68" name="AutoShape 58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69" name="AutoShape 58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69" name="Group 590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671" name="AutoShape 59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72" name="AutoShape 59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73" name="AutoShape 59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73" name="Group 594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675" name="AutoShape 59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76" name="AutoShape 59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77" name="AutoShape 5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74" name="Group 598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679" name="AutoShape 59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80" name="AutoShape 60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81" name="AutoShape 60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78" name="Group 602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683" name="AutoShape 60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84" name="AutoShape 60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85" name="AutoShape 60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82" name="Group 606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687" name="AutoShape 60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88" name="AutoShape 60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89" name="AutoShape 60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86" name="Group 610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691" name="AutoShape 61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92" name="AutoShape 61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93" name="AutoShape 61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8391" name="Group 614"/>
              <p:cNvGrpSpPr>
                <a:grpSpLocks/>
              </p:cNvGrpSpPr>
              <p:nvPr/>
            </p:nvGrpSpPr>
            <p:grpSpPr bwMode="auto">
              <a:xfrm rot="-5475103">
                <a:off x="4488" y="1944"/>
                <a:ext cx="528" cy="480"/>
                <a:chOff x="576" y="2880"/>
                <a:chExt cx="528" cy="480"/>
              </a:xfrm>
            </p:grpSpPr>
            <p:grpSp>
              <p:nvGrpSpPr>
                <p:cNvPr id="558395" name="Group 615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8696" name="AutoShape 61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97" name="AutoShape 61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698" name="AutoShape 61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399" name="Group 619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8700" name="AutoShape 62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01" name="AutoShape 62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02" name="AutoShape 62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400" name="Group 623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704" name="AutoShape 62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05" name="AutoShape 62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06" name="AutoShape 62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404" name="Group 627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8708" name="AutoShape 62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09" name="AutoShape 62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10" name="AutoShape 63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408" name="Group 631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712" name="AutoShape 63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13" name="AutoShape 63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14" name="AutoShape 63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412" name="Group 635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8716" name="AutoShape 63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17" name="AutoShape 63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18" name="AutoShape 63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8416" name="Group 639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8720" name="AutoShape 64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21" name="AutoShape 64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8722" name="AutoShape 64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8723" name="Line 643"/>
              <p:cNvSpPr>
                <a:spLocks noChangeShapeType="1"/>
              </p:cNvSpPr>
              <p:nvPr/>
            </p:nvSpPr>
            <p:spPr bwMode="auto">
              <a:xfrm rot="17394738" flipV="1">
                <a:off x="4272" y="2640"/>
                <a:ext cx="288" cy="96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8724" name="Text Box 644"/>
              <p:cNvSpPr txBox="1">
                <a:spLocks noChangeArrowheads="1"/>
              </p:cNvSpPr>
              <p:nvPr/>
            </p:nvSpPr>
            <p:spPr bwMode="auto">
              <a:xfrm>
                <a:off x="4752" y="2543"/>
                <a:ext cx="577" cy="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</p:grpSp>
        <p:sp>
          <p:nvSpPr>
            <p:cNvPr id="558725" name="Line 645"/>
            <p:cNvSpPr>
              <a:spLocks noChangeShapeType="1"/>
            </p:cNvSpPr>
            <p:nvPr/>
          </p:nvSpPr>
          <p:spPr bwMode="auto">
            <a:xfrm>
              <a:off x="1872" y="1968"/>
              <a:ext cx="384" cy="0"/>
            </a:xfrm>
            <a:prstGeom prst="line">
              <a:avLst/>
            </a:prstGeom>
            <a:noFill/>
            <a:ln w="635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58726" name="Line 646"/>
            <p:cNvSpPr>
              <a:spLocks noChangeShapeType="1"/>
            </p:cNvSpPr>
            <p:nvPr/>
          </p:nvSpPr>
          <p:spPr bwMode="auto">
            <a:xfrm>
              <a:off x="3840" y="1968"/>
              <a:ext cx="384" cy="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58728" name="Rectangle 648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ADMIXED HIGH-COPPER ALLOYS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609600"/>
            <a:ext cx="7772400" cy="1219200"/>
          </a:xfrm>
          <a:noFill/>
          <a:ln/>
        </p:spPr>
        <p:txBody>
          <a:bodyPr lIns="90488" tIns="44450" rIns="90488" bIns="44450" anchorCtr="0">
            <a:normAutofit/>
          </a:bodyPr>
          <a:lstStyle/>
          <a:p>
            <a:pPr algn="ctr"/>
            <a:r>
              <a:rPr lang="en-US" sz="3600" dirty="0">
                <a:effectLst/>
              </a:rPr>
              <a:t>SINGLE COMPOSITION</a:t>
            </a:r>
            <a:br>
              <a:rPr lang="en-US" sz="3600" dirty="0">
                <a:effectLst/>
              </a:rPr>
            </a:br>
            <a:r>
              <a:rPr lang="en-US" sz="3600" dirty="0">
                <a:effectLst/>
              </a:rPr>
              <a:t> HIGH-COPPER ALLOYS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09800"/>
            <a:ext cx="7991475" cy="2286000"/>
          </a:xfrm>
          <a:noFill/>
          <a:ln/>
        </p:spPr>
        <p:txBody>
          <a:bodyPr lIns="90488" tIns="44450" rIns="90488" bIns="44450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Gamma sphere (</a:t>
            </a:r>
            <a:r>
              <a:rPr lang="en-US" sz="3600" b="1" dirty="0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dirty="0"/>
              <a:t>) (Ag</a:t>
            </a:r>
            <a:r>
              <a:rPr lang="en-US" baseline="-25000" dirty="0"/>
              <a:t>3</a:t>
            </a:r>
            <a:r>
              <a:rPr lang="en-US" dirty="0"/>
              <a:t>Sn) </a:t>
            </a:r>
            <a:br>
              <a:rPr lang="en-US" dirty="0"/>
            </a:br>
            <a:r>
              <a:rPr lang="en-US" dirty="0"/>
              <a:t>with epsilon coating (</a:t>
            </a:r>
            <a:r>
              <a:rPr lang="en-US" sz="4000" b="1" dirty="0"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(Cu</a:t>
            </a:r>
            <a:r>
              <a:rPr lang="en-US" baseline="-25000" dirty="0"/>
              <a:t>3</a:t>
            </a:r>
            <a:r>
              <a:rPr lang="en-US" dirty="0"/>
              <a:t>Sn)</a:t>
            </a:r>
            <a:endParaRPr lang="en-US" sz="4000" dirty="0"/>
          </a:p>
          <a:p>
            <a:pPr>
              <a:lnSpc>
                <a:spcPct val="90000"/>
              </a:lnSpc>
            </a:pPr>
            <a:r>
              <a:rPr lang="en-US" dirty="0"/>
              <a:t>Ag and </a:t>
            </a:r>
            <a:r>
              <a:rPr lang="en-US" dirty="0" err="1"/>
              <a:t>Sn</a:t>
            </a:r>
            <a:r>
              <a:rPr lang="en-US" dirty="0"/>
              <a:t> dissolve in Hg</a:t>
            </a:r>
          </a:p>
          <a:p>
            <a:pPr>
              <a:lnSpc>
                <a:spcPct val="90000"/>
              </a:lnSpc>
            </a:pPr>
            <a:r>
              <a:rPr lang="en-US" dirty="0"/>
              <a:t>Very little Cu dissolves in Hg</a:t>
            </a:r>
          </a:p>
        </p:txBody>
      </p:sp>
      <p:grpSp>
        <p:nvGrpSpPr>
          <p:cNvPr id="2" name="Group 310"/>
          <p:cNvGrpSpPr>
            <a:grpSpLocks/>
          </p:cNvGrpSpPr>
          <p:nvPr/>
        </p:nvGrpSpPr>
        <p:grpSpPr bwMode="auto">
          <a:xfrm>
            <a:off x="5638800" y="1981200"/>
            <a:ext cx="3276600" cy="3132138"/>
            <a:chOff x="3552" y="1248"/>
            <a:chExt cx="2064" cy="1973"/>
          </a:xfrm>
        </p:grpSpPr>
        <p:sp>
          <p:nvSpPr>
            <p:cNvPr id="290820" name="Rectangle 4"/>
            <p:cNvSpPr>
              <a:spLocks noChangeArrowheads="1"/>
            </p:cNvSpPr>
            <p:nvPr/>
          </p:nvSpPr>
          <p:spPr bwMode="auto">
            <a:xfrm>
              <a:off x="3552" y="1389"/>
              <a:ext cx="2064" cy="1827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0821" name="Line 5"/>
            <p:cNvSpPr>
              <a:spLocks noChangeShapeType="1"/>
            </p:cNvSpPr>
            <p:nvPr/>
          </p:nvSpPr>
          <p:spPr bwMode="auto">
            <a:xfrm rot="1180294" flipV="1">
              <a:off x="3919" y="1810"/>
              <a:ext cx="275" cy="9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194" y="1248"/>
              <a:ext cx="1033" cy="1102"/>
              <a:chOff x="2064" y="0"/>
              <a:chExt cx="1081" cy="1129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880" y="624"/>
                <a:ext cx="192" cy="144"/>
                <a:chOff x="768" y="3072"/>
                <a:chExt cx="192" cy="144"/>
              </a:xfrm>
            </p:grpSpPr>
            <p:sp>
              <p:nvSpPr>
                <p:cNvPr id="290824" name="AutoShape 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25" name="AutoShape 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26" name="AutoShape 1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 rot="937368">
                <a:off x="2544" y="624"/>
                <a:ext cx="457" cy="505"/>
                <a:chOff x="1021" y="3059"/>
                <a:chExt cx="457" cy="505"/>
              </a:xfrm>
            </p:grpSpPr>
            <p:grpSp>
              <p:nvGrpSpPr>
                <p:cNvPr id="6" name="Group 1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829" name="AutoShape 1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30" name="AutoShape 1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31" name="AutoShape 1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7" name="Group 16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0833" name="AutoShape 1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34" name="AutoShape 1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35" name="AutoShape 1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8" name="Group 20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0837" name="AutoShape 2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38" name="AutoShape 2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39" name="AutoShape 2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9" name="Group 2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0841" name="AutoShape 2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42" name="AutoShape 2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43" name="AutoShape 2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 rot="4359055">
                <a:off x="2136" y="648"/>
                <a:ext cx="457" cy="505"/>
                <a:chOff x="1021" y="3059"/>
                <a:chExt cx="457" cy="505"/>
              </a:xfrm>
            </p:grpSpPr>
            <p:grpSp>
              <p:nvGrpSpPr>
                <p:cNvPr id="11" name="Group 2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846" name="AutoShape 3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47" name="AutoShape 3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48" name="AutoShape 3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2" name="Group 33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0850" name="AutoShape 3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51" name="AutoShape 3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52" name="AutoShape 3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3" name="Group 37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0854" name="AutoShape 3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55" name="AutoShape 3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56" name="AutoShape 4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4" name="Group 41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0858" name="AutoShape 4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59" name="AutoShape 4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60" name="AutoShape 4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290861" name="Oval 45"/>
              <p:cNvSpPr>
                <a:spLocks noChangeArrowheads="1"/>
              </p:cNvSpPr>
              <p:nvPr/>
            </p:nvSpPr>
            <p:spPr bwMode="auto">
              <a:xfrm>
                <a:off x="2160" y="240"/>
                <a:ext cx="768" cy="67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0862" name="Text Box 46"/>
              <p:cNvSpPr txBox="1">
                <a:spLocks noChangeArrowheads="1"/>
              </p:cNvSpPr>
              <p:nvPr/>
            </p:nvSpPr>
            <p:spPr bwMode="auto">
              <a:xfrm>
                <a:off x="2112" y="480"/>
                <a:ext cx="912" cy="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grpSp>
            <p:nvGrpSpPr>
              <p:cNvPr id="15" name="Group 47"/>
              <p:cNvGrpSpPr>
                <a:grpSpLocks/>
              </p:cNvGrpSpPr>
              <p:nvPr/>
            </p:nvGrpSpPr>
            <p:grpSpPr bwMode="auto">
              <a:xfrm>
                <a:off x="2064" y="672"/>
                <a:ext cx="192" cy="144"/>
                <a:chOff x="768" y="3072"/>
                <a:chExt cx="192" cy="144"/>
              </a:xfrm>
            </p:grpSpPr>
            <p:sp>
              <p:nvSpPr>
                <p:cNvPr id="290864" name="AutoShape 48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65" name="AutoShape 49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66" name="AutoShape 50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6" name="Group 51" descr="Granite"/>
              <p:cNvGrpSpPr>
                <a:grpSpLocks/>
              </p:cNvGrpSpPr>
              <p:nvPr/>
            </p:nvGrpSpPr>
            <p:grpSpPr bwMode="auto">
              <a:xfrm rot="4713825">
                <a:off x="2285" y="199"/>
                <a:ext cx="192" cy="144"/>
                <a:chOff x="768" y="3072"/>
                <a:chExt cx="192" cy="144"/>
              </a:xfrm>
            </p:grpSpPr>
            <p:sp>
              <p:nvSpPr>
                <p:cNvPr id="290868" name="AutoShape 5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69" name="AutoShape 5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70" name="AutoShape 5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7" name="Group 55" descr="Granite"/>
              <p:cNvGrpSpPr>
                <a:grpSpLocks/>
              </p:cNvGrpSpPr>
              <p:nvPr/>
            </p:nvGrpSpPr>
            <p:grpSpPr bwMode="auto">
              <a:xfrm rot="4713825">
                <a:off x="2136" y="312"/>
                <a:ext cx="192" cy="144"/>
                <a:chOff x="768" y="3072"/>
                <a:chExt cx="192" cy="144"/>
              </a:xfrm>
            </p:grpSpPr>
            <p:sp>
              <p:nvSpPr>
                <p:cNvPr id="290872" name="AutoShape 56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73" name="AutoShape 57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74" name="AutoShape 58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8" name="Group 59" descr="Granite"/>
              <p:cNvGrpSpPr>
                <a:grpSpLocks/>
              </p:cNvGrpSpPr>
              <p:nvPr/>
            </p:nvGrpSpPr>
            <p:grpSpPr bwMode="auto">
              <a:xfrm rot="-3616631">
                <a:off x="2088" y="408"/>
                <a:ext cx="192" cy="144"/>
                <a:chOff x="768" y="3072"/>
                <a:chExt cx="192" cy="144"/>
              </a:xfrm>
            </p:grpSpPr>
            <p:sp>
              <p:nvSpPr>
                <p:cNvPr id="290876" name="AutoShape 60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77" name="AutoShape 61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78" name="AutoShape 62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9" name="Group 63" descr="Granite"/>
              <p:cNvGrpSpPr>
                <a:grpSpLocks/>
              </p:cNvGrpSpPr>
              <p:nvPr/>
            </p:nvGrpSpPr>
            <p:grpSpPr bwMode="auto">
              <a:xfrm rot="4713825">
                <a:off x="2040" y="552"/>
                <a:ext cx="192" cy="144"/>
                <a:chOff x="768" y="3072"/>
                <a:chExt cx="192" cy="144"/>
              </a:xfrm>
            </p:grpSpPr>
            <p:sp>
              <p:nvSpPr>
                <p:cNvPr id="290880" name="AutoShape 64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81" name="AutoShape 65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882" name="AutoShape 66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0" name="Group 67"/>
              <p:cNvGrpSpPr>
                <a:grpSpLocks/>
              </p:cNvGrpSpPr>
              <p:nvPr/>
            </p:nvGrpSpPr>
            <p:grpSpPr bwMode="auto">
              <a:xfrm rot="17094657">
                <a:off x="2664" y="216"/>
                <a:ext cx="457" cy="505"/>
                <a:chOff x="1021" y="3059"/>
                <a:chExt cx="457" cy="505"/>
              </a:xfrm>
            </p:grpSpPr>
            <p:grpSp>
              <p:nvGrpSpPr>
                <p:cNvPr id="21" name="Group 68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885" name="AutoShape 6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86" name="AutoShape 7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87" name="AutoShape 7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2" name="Group 7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0889" name="AutoShape 7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90" name="AutoShape 7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91" name="AutoShape 7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3" name="Group 76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0893" name="AutoShape 7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94" name="AutoShape 7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95" name="AutoShape 7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4" name="Group 80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0897" name="AutoShape 8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98" name="AutoShape 8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899" name="AutoShape 8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5" name="Group 84"/>
              <p:cNvGrpSpPr>
                <a:grpSpLocks/>
              </p:cNvGrpSpPr>
              <p:nvPr/>
            </p:nvGrpSpPr>
            <p:grpSpPr bwMode="auto">
              <a:xfrm rot="13270334">
                <a:off x="2304" y="0"/>
                <a:ext cx="457" cy="505"/>
                <a:chOff x="1021" y="3059"/>
                <a:chExt cx="457" cy="505"/>
              </a:xfrm>
            </p:grpSpPr>
            <p:grpSp>
              <p:nvGrpSpPr>
                <p:cNvPr id="26" name="Group 85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902" name="AutoShape 8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03" name="AutoShape 8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04" name="AutoShape 8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7" name="Group 8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0906" name="AutoShape 9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07" name="AutoShape 9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08" name="AutoShape 9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8" name="Group 93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0910" name="AutoShape 9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11" name="AutoShape 9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12" name="AutoShape 9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" name="Group 9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0914" name="AutoShape 9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15" name="AutoShape 9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16" name="AutoShape 10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30" name="Group 101"/>
            <p:cNvGrpSpPr>
              <a:grpSpLocks/>
            </p:cNvGrpSpPr>
            <p:nvPr/>
          </p:nvGrpSpPr>
          <p:grpSpPr bwMode="auto">
            <a:xfrm>
              <a:off x="4653" y="2185"/>
              <a:ext cx="941" cy="1031"/>
              <a:chOff x="2064" y="0"/>
              <a:chExt cx="1081" cy="1129"/>
            </a:xfrm>
          </p:grpSpPr>
          <p:grpSp>
            <p:nvGrpSpPr>
              <p:cNvPr id="31" name="Group 102"/>
              <p:cNvGrpSpPr>
                <a:grpSpLocks/>
              </p:cNvGrpSpPr>
              <p:nvPr/>
            </p:nvGrpSpPr>
            <p:grpSpPr bwMode="auto">
              <a:xfrm>
                <a:off x="2880" y="624"/>
                <a:ext cx="192" cy="144"/>
                <a:chOff x="768" y="3072"/>
                <a:chExt cx="192" cy="144"/>
              </a:xfrm>
            </p:grpSpPr>
            <p:sp>
              <p:nvSpPr>
                <p:cNvPr id="290919" name="AutoShape 10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20" name="AutoShape 10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21" name="AutoShape 10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816" name="Group 106"/>
              <p:cNvGrpSpPr>
                <a:grpSpLocks/>
              </p:cNvGrpSpPr>
              <p:nvPr/>
            </p:nvGrpSpPr>
            <p:grpSpPr bwMode="auto">
              <a:xfrm rot="937368">
                <a:off x="2544" y="624"/>
                <a:ext cx="457" cy="505"/>
                <a:chOff x="1021" y="3059"/>
                <a:chExt cx="457" cy="505"/>
              </a:xfrm>
            </p:grpSpPr>
            <p:grpSp>
              <p:nvGrpSpPr>
                <p:cNvPr id="290817" name="Group 10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924" name="AutoShape 10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25" name="AutoShape 10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26" name="AutoShape 11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22" name="Group 111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0928" name="AutoShape 11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29" name="AutoShape 11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30" name="AutoShape 11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23" name="Group 115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0932" name="AutoShape 11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33" name="AutoShape 11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34" name="AutoShape 11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27" name="Group 11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0936" name="AutoShape 12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37" name="AutoShape 12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38" name="AutoShape 12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90828" name="Group 123"/>
              <p:cNvGrpSpPr>
                <a:grpSpLocks/>
              </p:cNvGrpSpPr>
              <p:nvPr/>
            </p:nvGrpSpPr>
            <p:grpSpPr bwMode="auto">
              <a:xfrm rot="4359055">
                <a:off x="2136" y="648"/>
                <a:ext cx="457" cy="505"/>
                <a:chOff x="1021" y="3059"/>
                <a:chExt cx="457" cy="505"/>
              </a:xfrm>
            </p:grpSpPr>
            <p:grpSp>
              <p:nvGrpSpPr>
                <p:cNvPr id="290832" name="Group 12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941" name="AutoShape 12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42" name="AutoShape 12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43" name="AutoShape 12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36" name="Group 128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0945" name="AutoShape 12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46" name="AutoShape 13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47" name="AutoShape 13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40" name="Group 132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0949" name="AutoShape 13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50" name="AutoShape 13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51" name="AutoShape 13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44" name="Group 136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0953" name="AutoShape 13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54" name="AutoShape 13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55" name="AutoShape 13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290956" name="Oval 140"/>
              <p:cNvSpPr>
                <a:spLocks noChangeArrowheads="1"/>
              </p:cNvSpPr>
              <p:nvPr/>
            </p:nvSpPr>
            <p:spPr bwMode="auto">
              <a:xfrm>
                <a:off x="2160" y="240"/>
                <a:ext cx="768" cy="67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0957" name="Text Box 141"/>
              <p:cNvSpPr txBox="1">
                <a:spLocks noChangeArrowheads="1"/>
              </p:cNvSpPr>
              <p:nvPr/>
            </p:nvSpPr>
            <p:spPr bwMode="auto">
              <a:xfrm>
                <a:off x="2112" y="479"/>
                <a:ext cx="912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grpSp>
            <p:nvGrpSpPr>
              <p:cNvPr id="290845" name="Group 142"/>
              <p:cNvGrpSpPr>
                <a:grpSpLocks/>
              </p:cNvGrpSpPr>
              <p:nvPr/>
            </p:nvGrpSpPr>
            <p:grpSpPr bwMode="auto">
              <a:xfrm>
                <a:off x="2064" y="672"/>
                <a:ext cx="192" cy="144"/>
                <a:chOff x="768" y="3072"/>
                <a:chExt cx="192" cy="144"/>
              </a:xfrm>
            </p:grpSpPr>
            <p:sp>
              <p:nvSpPr>
                <p:cNvPr id="290959" name="AutoShape 14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60" name="AutoShape 14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61" name="AutoShape 14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849" name="Group 146" descr="Granite"/>
              <p:cNvGrpSpPr>
                <a:grpSpLocks/>
              </p:cNvGrpSpPr>
              <p:nvPr/>
            </p:nvGrpSpPr>
            <p:grpSpPr bwMode="auto">
              <a:xfrm rot="4713825">
                <a:off x="2285" y="199"/>
                <a:ext cx="192" cy="144"/>
                <a:chOff x="768" y="3072"/>
                <a:chExt cx="192" cy="144"/>
              </a:xfrm>
            </p:grpSpPr>
            <p:sp>
              <p:nvSpPr>
                <p:cNvPr id="290963" name="AutoShape 14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64" name="AutoShape 14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65" name="AutoShape 14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853" name="Group 150" descr="Granite"/>
              <p:cNvGrpSpPr>
                <a:grpSpLocks/>
              </p:cNvGrpSpPr>
              <p:nvPr/>
            </p:nvGrpSpPr>
            <p:grpSpPr bwMode="auto">
              <a:xfrm rot="4713825">
                <a:off x="2136" y="312"/>
                <a:ext cx="192" cy="144"/>
                <a:chOff x="768" y="3072"/>
                <a:chExt cx="192" cy="144"/>
              </a:xfrm>
            </p:grpSpPr>
            <p:sp>
              <p:nvSpPr>
                <p:cNvPr id="290967" name="AutoShape 15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68" name="AutoShape 15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69" name="AutoShape 15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857" name="Group 154" descr="Granite"/>
              <p:cNvGrpSpPr>
                <a:grpSpLocks/>
              </p:cNvGrpSpPr>
              <p:nvPr/>
            </p:nvGrpSpPr>
            <p:grpSpPr bwMode="auto">
              <a:xfrm rot="-3616631">
                <a:off x="2088" y="408"/>
                <a:ext cx="192" cy="144"/>
                <a:chOff x="768" y="3072"/>
                <a:chExt cx="192" cy="144"/>
              </a:xfrm>
            </p:grpSpPr>
            <p:sp>
              <p:nvSpPr>
                <p:cNvPr id="290971" name="AutoShape 15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72" name="AutoShape 15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73" name="AutoShape 15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863" name="Group 158" descr="Granite"/>
              <p:cNvGrpSpPr>
                <a:grpSpLocks/>
              </p:cNvGrpSpPr>
              <p:nvPr/>
            </p:nvGrpSpPr>
            <p:grpSpPr bwMode="auto">
              <a:xfrm rot="4713825">
                <a:off x="2040" y="552"/>
                <a:ext cx="192" cy="144"/>
                <a:chOff x="768" y="3072"/>
                <a:chExt cx="192" cy="144"/>
              </a:xfrm>
            </p:grpSpPr>
            <p:sp>
              <p:nvSpPr>
                <p:cNvPr id="290975" name="AutoShape 15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76" name="AutoShape 16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0977" name="AutoShape 16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867" name="Group 162"/>
              <p:cNvGrpSpPr>
                <a:grpSpLocks/>
              </p:cNvGrpSpPr>
              <p:nvPr/>
            </p:nvGrpSpPr>
            <p:grpSpPr bwMode="auto">
              <a:xfrm rot="17094657">
                <a:off x="2664" y="216"/>
                <a:ext cx="457" cy="505"/>
                <a:chOff x="1021" y="3059"/>
                <a:chExt cx="457" cy="505"/>
              </a:xfrm>
            </p:grpSpPr>
            <p:grpSp>
              <p:nvGrpSpPr>
                <p:cNvPr id="290871" name="Group 163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980" name="AutoShape 16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81" name="AutoShape 16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82" name="AutoShape 16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75" name="Group 16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0984" name="AutoShape 16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85" name="AutoShape 16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86" name="AutoShape 17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79" name="Group 171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0988" name="AutoShape 17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89" name="AutoShape 17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90" name="AutoShape 17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83" name="Group 175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0992" name="AutoShape 17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93" name="AutoShape 17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94" name="AutoShape 17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90884" name="Group 179"/>
              <p:cNvGrpSpPr>
                <a:grpSpLocks/>
              </p:cNvGrpSpPr>
              <p:nvPr/>
            </p:nvGrpSpPr>
            <p:grpSpPr bwMode="auto">
              <a:xfrm rot="13270334">
                <a:off x="2304" y="0"/>
                <a:ext cx="457" cy="505"/>
                <a:chOff x="1021" y="3059"/>
                <a:chExt cx="457" cy="505"/>
              </a:xfrm>
            </p:grpSpPr>
            <p:grpSp>
              <p:nvGrpSpPr>
                <p:cNvPr id="290888" name="Group 180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0997" name="AutoShape 18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98" name="AutoShape 18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0999" name="AutoShape 18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92" name="Group 18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1001" name="AutoShape 18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02" name="AutoShape 18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03" name="AutoShape 18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896" name="Group 188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1005" name="AutoShape 18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06" name="AutoShape 19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07" name="AutoShape 19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00" name="Group 19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1009" name="AutoShape 19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10" name="AutoShape 19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11" name="AutoShape 19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290901" name="Group 196"/>
            <p:cNvGrpSpPr>
              <a:grpSpLocks/>
            </p:cNvGrpSpPr>
            <p:nvPr/>
          </p:nvGrpSpPr>
          <p:grpSpPr bwMode="auto">
            <a:xfrm>
              <a:off x="3598" y="2091"/>
              <a:ext cx="917" cy="938"/>
              <a:chOff x="2064" y="0"/>
              <a:chExt cx="1081" cy="1129"/>
            </a:xfrm>
          </p:grpSpPr>
          <p:grpSp>
            <p:nvGrpSpPr>
              <p:cNvPr id="290905" name="Group 197"/>
              <p:cNvGrpSpPr>
                <a:grpSpLocks/>
              </p:cNvGrpSpPr>
              <p:nvPr/>
            </p:nvGrpSpPr>
            <p:grpSpPr bwMode="auto">
              <a:xfrm>
                <a:off x="2880" y="624"/>
                <a:ext cx="192" cy="144"/>
                <a:chOff x="768" y="3072"/>
                <a:chExt cx="192" cy="144"/>
              </a:xfrm>
            </p:grpSpPr>
            <p:sp>
              <p:nvSpPr>
                <p:cNvPr id="291014" name="AutoShape 198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15" name="AutoShape 199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16" name="AutoShape 200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909" name="Group 201"/>
              <p:cNvGrpSpPr>
                <a:grpSpLocks/>
              </p:cNvGrpSpPr>
              <p:nvPr/>
            </p:nvGrpSpPr>
            <p:grpSpPr bwMode="auto">
              <a:xfrm rot="937368">
                <a:off x="2544" y="624"/>
                <a:ext cx="457" cy="505"/>
                <a:chOff x="1021" y="3059"/>
                <a:chExt cx="457" cy="505"/>
              </a:xfrm>
            </p:grpSpPr>
            <p:grpSp>
              <p:nvGrpSpPr>
                <p:cNvPr id="290913" name="Group 20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1019" name="AutoShape 20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20" name="AutoShape 20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21" name="AutoShape 20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17" name="Group 206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1023" name="AutoShape 20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24" name="AutoShape 20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25" name="AutoShape 20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18" name="Group 210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1027" name="AutoShape 21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28" name="AutoShape 21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29" name="AutoShape 21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22" name="Group 21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1031" name="AutoShape 21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32" name="AutoShape 21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33" name="AutoShape 21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90923" name="Group 218"/>
              <p:cNvGrpSpPr>
                <a:grpSpLocks/>
              </p:cNvGrpSpPr>
              <p:nvPr/>
            </p:nvGrpSpPr>
            <p:grpSpPr bwMode="auto">
              <a:xfrm rot="4359055">
                <a:off x="2136" y="648"/>
                <a:ext cx="457" cy="505"/>
                <a:chOff x="1021" y="3059"/>
                <a:chExt cx="457" cy="505"/>
              </a:xfrm>
            </p:grpSpPr>
            <p:grpSp>
              <p:nvGrpSpPr>
                <p:cNvPr id="290927" name="Group 21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1036" name="AutoShape 22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37" name="AutoShape 22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38" name="AutoShape 22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31" name="Group 223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1040" name="AutoShape 22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41" name="AutoShape 22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42" name="AutoShape 22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35" name="Group 227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1044" name="AutoShape 22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45" name="AutoShape 22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46" name="AutoShape 23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39" name="Group 231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1048" name="AutoShape 23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49" name="AutoShape 23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50" name="AutoShape 23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291051" name="Oval 235"/>
              <p:cNvSpPr>
                <a:spLocks noChangeArrowheads="1"/>
              </p:cNvSpPr>
              <p:nvPr/>
            </p:nvSpPr>
            <p:spPr bwMode="auto">
              <a:xfrm>
                <a:off x="2160" y="240"/>
                <a:ext cx="768" cy="67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1052" name="Text Box 236"/>
              <p:cNvSpPr txBox="1">
                <a:spLocks noChangeArrowheads="1"/>
              </p:cNvSpPr>
              <p:nvPr/>
            </p:nvSpPr>
            <p:spPr bwMode="auto">
              <a:xfrm>
                <a:off x="2112" y="480"/>
                <a:ext cx="913" cy="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grpSp>
            <p:nvGrpSpPr>
              <p:cNvPr id="290940" name="Group 237"/>
              <p:cNvGrpSpPr>
                <a:grpSpLocks/>
              </p:cNvGrpSpPr>
              <p:nvPr/>
            </p:nvGrpSpPr>
            <p:grpSpPr bwMode="auto">
              <a:xfrm>
                <a:off x="2064" y="672"/>
                <a:ext cx="192" cy="144"/>
                <a:chOff x="768" y="3072"/>
                <a:chExt cx="192" cy="144"/>
              </a:xfrm>
            </p:grpSpPr>
            <p:sp>
              <p:nvSpPr>
                <p:cNvPr id="291054" name="AutoShape 238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55" name="AutoShape 239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56" name="AutoShape 240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944" name="Group 241" descr="Granite"/>
              <p:cNvGrpSpPr>
                <a:grpSpLocks/>
              </p:cNvGrpSpPr>
              <p:nvPr/>
            </p:nvGrpSpPr>
            <p:grpSpPr bwMode="auto">
              <a:xfrm rot="4713825">
                <a:off x="2285" y="199"/>
                <a:ext cx="192" cy="144"/>
                <a:chOff x="768" y="3072"/>
                <a:chExt cx="192" cy="144"/>
              </a:xfrm>
            </p:grpSpPr>
            <p:sp>
              <p:nvSpPr>
                <p:cNvPr id="291058" name="AutoShape 24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59" name="AutoShape 24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60" name="AutoShape 24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948" name="Group 245" descr="Granite"/>
              <p:cNvGrpSpPr>
                <a:grpSpLocks/>
              </p:cNvGrpSpPr>
              <p:nvPr/>
            </p:nvGrpSpPr>
            <p:grpSpPr bwMode="auto">
              <a:xfrm rot="4713825">
                <a:off x="2136" y="312"/>
                <a:ext cx="192" cy="144"/>
                <a:chOff x="768" y="3072"/>
                <a:chExt cx="192" cy="144"/>
              </a:xfrm>
            </p:grpSpPr>
            <p:sp>
              <p:nvSpPr>
                <p:cNvPr id="291062" name="AutoShape 246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63" name="AutoShape 247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64" name="AutoShape 248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952" name="Group 249" descr="Granite"/>
              <p:cNvGrpSpPr>
                <a:grpSpLocks/>
              </p:cNvGrpSpPr>
              <p:nvPr/>
            </p:nvGrpSpPr>
            <p:grpSpPr bwMode="auto">
              <a:xfrm rot="-3616631">
                <a:off x="2088" y="408"/>
                <a:ext cx="192" cy="144"/>
                <a:chOff x="768" y="3072"/>
                <a:chExt cx="192" cy="144"/>
              </a:xfrm>
            </p:grpSpPr>
            <p:sp>
              <p:nvSpPr>
                <p:cNvPr id="291066" name="AutoShape 250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67" name="AutoShape 251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68" name="AutoShape 252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958" name="Group 253" descr="Granite"/>
              <p:cNvGrpSpPr>
                <a:grpSpLocks/>
              </p:cNvGrpSpPr>
              <p:nvPr/>
            </p:nvGrpSpPr>
            <p:grpSpPr bwMode="auto">
              <a:xfrm rot="4713825">
                <a:off x="2040" y="552"/>
                <a:ext cx="192" cy="144"/>
                <a:chOff x="768" y="3072"/>
                <a:chExt cx="192" cy="144"/>
              </a:xfrm>
            </p:grpSpPr>
            <p:sp>
              <p:nvSpPr>
                <p:cNvPr id="291070" name="AutoShape 254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71" name="AutoShape 255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1072" name="AutoShape 256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0962" name="Group 257"/>
              <p:cNvGrpSpPr>
                <a:grpSpLocks/>
              </p:cNvGrpSpPr>
              <p:nvPr/>
            </p:nvGrpSpPr>
            <p:grpSpPr bwMode="auto">
              <a:xfrm rot="17094657">
                <a:off x="2664" y="216"/>
                <a:ext cx="457" cy="505"/>
                <a:chOff x="1021" y="3059"/>
                <a:chExt cx="457" cy="505"/>
              </a:xfrm>
            </p:grpSpPr>
            <p:grpSp>
              <p:nvGrpSpPr>
                <p:cNvPr id="290966" name="Group 258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1075" name="AutoShape 25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76" name="AutoShape 26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77" name="AutoShape 26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70" name="Group 26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1079" name="AutoShape 26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80" name="AutoShape 26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81" name="AutoShape 26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74" name="Group 266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1083" name="AutoShape 26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84" name="AutoShape 26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85" name="AutoShape 26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78" name="Group 270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1087" name="AutoShape 27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88" name="AutoShape 27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89" name="AutoShape 27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90979" name="Group 274"/>
              <p:cNvGrpSpPr>
                <a:grpSpLocks/>
              </p:cNvGrpSpPr>
              <p:nvPr/>
            </p:nvGrpSpPr>
            <p:grpSpPr bwMode="auto">
              <a:xfrm rot="13270334">
                <a:off x="2304" y="0"/>
                <a:ext cx="457" cy="505"/>
                <a:chOff x="1021" y="3059"/>
                <a:chExt cx="457" cy="505"/>
              </a:xfrm>
            </p:grpSpPr>
            <p:grpSp>
              <p:nvGrpSpPr>
                <p:cNvPr id="290983" name="Group 275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291092" name="AutoShape 27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93" name="AutoShape 27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94" name="AutoShape 27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87" name="Group 27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291096" name="AutoShape 28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97" name="AutoShape 28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098" name="AutoShape 28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91" name="Group 283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291100" name="AutoShape 28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101" name="AutoShape 28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102" name="AutoShape 28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90995" name="Group 28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291104" name="AutoShape 28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105" name="AutoShape 28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91106" name="AutoShape 29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</p:grpSp>
        <p:sp>
          <p:nvSpPr>
            <p:cNvPr id="291107" name="Text Box 291"/>
            <p:cNvSpPr txBox="1">
              <a:spLocks noChangeArrowheads="1"/>
            </p:cNvSpPr>
            <p:nvPr/>
          </p:nvSpPr>
          <p:spPr bwMode="auto">
            <a:xfrm>
              <a:off x="3919" y="3029"/>
              <a:ext cx="92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Mercury (Hg)</a:t>
              </a:r>
            </a:p>
          </p:txBody>
        </p:sp>
        <p:sp>
          <p:nvSpPr>
            <p:cNvPr id="291108" name="Text Box 292"/>
            <p:cNvSpPr txBox="1">
              <a:spLocks noChangeArrowheads="1"/>
            </p:cNvSpPr>
            <p:nvPr/>
          </p:nvSpPr>
          <p:spPr bwMode="auto">
            <a:xfrm>
              <a:off x="3644" y="1670"/>
              <a:ext cx="3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</a:t>
              </a:r>
              <a:endParaRPr lang="en-US"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91109" name="Line 293"/>
            <p:cNvSpPr>
              <a:spLocks noChangeShapeType="1"/>
            </p:cNvSpPr>
            <p:nvPr/>
          </p:nvSpPr>
          <p:spPr bwMode="auto">
            <a:xfrm rot="-20419706">
              <a:off x="4843" y="1943"/>
              <a:ext cx="183" cy="188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1110" name="Text Box 294"/>
            <p:cNvSpPr txBox="1">
              <a:spLocks noChangeArrowheads="1"/>
            </p:cNvSpPr>
            <p:nvPr/>
          </p:nvSpPr>
          <p:spPr bwMode="auto">
            <a:xfrm>
              <a:off x="4928" y="2091"/>
              <a:ext cx="27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91111" name="Text Box 295"/>
            <p:cNvSpPr txBox="1">
              <a:spLocks noChangeArrowheads="1"/>
            </p:cNvSpPr>
            <p:nvPr/>
          </p:nvSpPr>
          <p:spPr bwMode="auto">
            <a:xfrm>
              <a:off x="4240" y="2232"/>
              <a:ext cx="27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 dirty="0" err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  <a:endParaRPr lang="en-US" sz="1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1112" name="Line 296"/>
            <p:cNvSpPr>
              <a:spLocks noChangeShapeType="1"/>
            </p:cNvSpPr>
            <p:nvPr/>
          </p:nvSpPr>
          <p:spPr bwMode="auto">
            <a:xfrm rot="-20419706">
              <a:off x="4421" y="2011"/>
              <a:ext cx="0" cy="235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1113" name="Line 297"/>
            <p:cNvSpPr>
              <a:spLocks noChangeShapeType="1"/>
            </p:cNvSpPr>
            <p:nvPr/>
          </p:nvSpPr>
          <p:spPr bwMode="auto">
            <a:xfrm rot="-31667131">
              <a:off x="4790" y="2326"/>
              <a:ext cx="184" cy="187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1114" name="Text Box 298"/>
            <p:cNvSpPr txBox="1">
              <a:spLocks noChangeArrowheads="1"/>
            </p:cNvSpPr>
            <p:nvPr/>
          </p:nvSpPr>
          <p:spPr bwMode="auto">
            <a:xfrm>
              <a:off x="4423" y="2373"/>
              <a:ext cx="2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291115" name="Text Box 299"/>
            <p:cNvSpPr txBox="1">
              <a:spLocks noChangeArrowheads="1"/>
            </p:cNvSpPr>
            <p:nvPr/>
          </p:nvSpPr>
          <p:spPr bwMode="auto">
            <a:xfrm>
              <a:off x="4607" y="2232"/>
              <a:ext cx="27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291116" name="Line 300"/>
            <p:cNvSpPr>
              <a:spLocks noChangeShapeType="1"/>
            </p:cNvSpPr>
            <p:nvPr/>
          </p:nvSpPr>
          <p:spPr bwMode="auto">
            <a:xfrm rot="-24800801">
              <a:off x="4284" y="2421"/>
              <a:ext cx="141" cy="137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90996" name="Group 301"/>
          <p:cNvGrpSpPr>
            <a:grpSpLocks/>
          </p:cNvGrpSpPr>
          <p:nvPr/>
        </p:nvGrpSpPr>
        <p:grpSpPr bwMode="auto">
          <a:xfrm>
            <a:off x="152400" y="5562600"/>
            <a:ext cx="9220200" cy="1143000"/>
            <a:chOff x="96" y="3504"/>
            <a:chExt cx="5808" cy="720"/>
          </a:xfrm>
        </p:grpSpPr>
        <p:sp>
          <p:nvSpPr>
            <p:cNvPr id="291118" name="Rectangle 302"/>
            <p:cNvSpPr>
              <a:spLocks noChangeArrowheads="1"/>
            </p:cNvSpPr>
            <p:nvPr/>
          </p:nvSpPr>
          <p:spPr bwMode="auto">
            <a:xfrm>
              <a:off x="96" y="3504"/>
              <a:ext cx="5808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lvl="1" eaLnBrk="0" hangingPunct="0"/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Cu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Hg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>
                  <a:latin typeface="Symbol" pitchFamily="18" charset="2"/>
                </a:rPr>
                <a:t>Þ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    Cu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  Ag</a:t>
              </a:r>
              <a:r>
                <a:rPr lang="en-US" sz="2000" b="1" baseline="-25000" dirty="0"/>
                <a:t>2</a:t>
              </a:r>
              <a:r>
                <a:rPr lang="en-US" sz="2000" b="1" dirty="0"/>
                <a:t>Hg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 +      Cu</a:t>
              </a:r>
              <a:r>
                <a:rPr lang="en-US" sz="2000" b="1" baseline="-25000" dirty="0"/>
                <a:t>6</a:t>
              </a:r>
              <a:r>
                <a:rPr lang="en-US" sz="2000" b="1" dirty="0"/>
                <a:t>Sn</a:t>
              </a:r>
              <a:r>
                <a:rPr lang="en-US" sz="2000" b="1" baseline="-25000" dirty="0"/>
                <a:t>5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</a:p>
            <a:p>
              <a:pPr lvl="1"/>
              <a:endParaRPr lang="en-US" sz="2000" b="1" dirty="0">
                <a:latin typeface="Times New Roman" pitchFamily="18" charset="0"/>
              </a:endParaRPr>
            </a:p>
          </p:txBody>
        </p:sp>
        <p:sp>
          <p:nvSpPr>
            <p:cNvPr id="291119" name="Text Box 303"/>
            <p:cNvSpPr txBox="1">
              <a:spLocks noChangeArrowheads="1"/>
            </p:cNvSpPr>
            <p:nvPr/>
          </p:nvSpPr>
          <p:spPr bwMode="auto">
            <a:xfrm>
              <a:off x="3408" y="4032"/>
              <a:ext cx="2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/>
                <a:t>Phillip’s Science of Dental Materials 2003</a:t>
              </a:r>
            </a:p>
          </p:txBody>
        </p:sp>
        <p:sp>
          <p:nvSpPr>
            <p:cNvPr id="291120" name="Rectangle 304"/>
            <p:cNvSpPr>
              <a:spLocks noChangeArrowheads="1"/>
            </p:cNvSpPr>
            <p:nvPr/>
          </p:nvSpPr>
          <p:spPr bwMode="auto">
            <a:xfrm>
              <a:off x="576" y="3648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91121" name="Rectangle 305"/>
            <p:cNvSpPr>
              <a:spLocks noChangeArrowheads="1"/>
            </p:cNvSpPr>
            <p:nvPr/>
          </p:nvSpPr>
          <p:spPr bwMode="auto">
            <a:xfrm>
              <a:off x="2640" y="3648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91122" name="Rectangle 306"/>
            <p:cNvSpPr>
              <a:spLocks noChangeArrowheads="1"/>
            </p:cNvSpPr>
            <p:nvPr/>
          </p:nvSpPr>
          <p:spPr bwMode="auto">
            <a:xfrm>
              <a:off x="4176" y="3648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291123" name="Rectangle 307"/>
            <p:cNvSpPr>
              <a:spLocks noChangeArrowheads="1"/>
            </p:cNvSpPr>
            <p:nvPr/>
          </p:nvSpPr>
          <p:spPr bwMode="auto">
            <a:xfrm>
              <a:off x="5088" y="3648"/>
              <a:ext cx="2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</a:t>
              </a:r>
            </a:p>
          </p:txBody>
        </p:sp>
        <p:sp>
          <p:nvSpPr>
            <p:cNvPr id="291124" name="Rectangle 308"/>
            <p:cNvSpPr>
              <a:spLocks noChangeArrowheads="1"/>
            </p:cNvSpPr>
            <p:nvPr/>
          </p:nvSpPr>
          <p:spPr bwMode="auto">
            <a:xfrm>
              <a:off x="1351" y="3631"/>
              <a:ext cx="24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>
                  <a:latin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291125" name="Rectangle 309"/>
            <p:cNvSpPr>
              <a:spLocks noChangeArrowheads="1"/>
            </p:cNvSpPr>
            <p:nvPr/>
          </p:nvSpPr>
          <p:spPr bwMode="auto">
            <a:xfrm>
              <a:off x="3408" y="3648"/>
              <a:ext cx="24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>
                  <a:latin typeface="Times New Roman" pitchFamily="18" charset="0"/>
                  <a:sym typeface="Symbol" pitchFamily="18" charset="2"/>
                </a:rPr>
                <a:t></a:t>
              </a:r>
            </a:p>
          </p:txBody>
        </p:sp>
      </p:grp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  <a:noFill/>
          <a:ln/>
        </p:spPr>
        <p:txBody>
          <a:bodyPr lIns="90488" tIns="44450" rIns="90488" bIns="44450" anchorCtr="0">
            <a:normAutofit/>
          </a:bodyPr>
          <a:lstStyle/>
          <a:p>
            <a:pPr algn="ctr"/>
            <a:r>
              <a:rPr lang="en-US" sz="3600" dirty="0">
                <a:effectLst/>
              </a:rPr>
              <a:t>SINGLE COMPOSITION</a:t>
            </a:r>
            <a:br>
              <a:rPr lang="en-US" sz="3600" dirty="0">
                <a:effectLst/>
              </a:rPr>
            </a:br>
            <a:r>
              <a:rPr lang="en-US" sz="3600" dirty="0">
                <a:effectLst/>
              </a:rPr>
              <a:t> HIGH-COPPER ALLOYS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6248400" cy="4110038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400" dirty="0"/>
              <a:t>Gamma 1 (</a:t>
            </a:r>
            <a:r>
              <a:rPr lang="en-US" sz="2800" b="1" dirty="0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800" b="1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sz="2400" dirty="0"/>
              <a:t>) (Ag</a:t>
            </a:r>
            <a:r>
              <a:rPr lang="en-US" sz="2400" baseline="-25000" dirty="0"/>
              <a:t>2</a:t>
            </a:r>
            <a:r>
              <a:rPr lang="en-US" sz="2400" dirty="0"/>
              <a:t>Hg</a:t>
            </a:r>
            <a:r>
              <a:rPr lang="en-US" sz="2400" baseline="-25000" dirty="0"/>
              <a:t>3</a:t>
            </a:r>
            <a:r>
              <a:rPr lang="en-US" sz="2400" dirty="0"/>
              <a:t>) crystals</a:t>
            </a:r>
            <a:br>
              <a:rPr lang="en-US" sz="2400" dirty="0"/>
            </a:br>
            <a:r>
              <a:rPr lang="en-US" sz="2400" dirty="0"/>
              <a:t>grow binding together partially-</a:t>
            </a:r>
            <a:br>
              <a:rPr lang="en-US" sz="2400" dirty="0"/>
            </a:br>
            <a:r>
              <a:rPr lang="en-US" sz="2400" dirty="0"/>
              <a:t>dissolved gamma (</a:t>
            </a:r>
            <a:r>
              <a:rPr lang="en-US" sz="2800" b="1" dirty="0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400" dirty="0"/>
              <a:t>) alloy</a:t>
            </a:r>
            <a:br>
              <a:rPr lang="en-US" sz="2400" dirty="0"/>
            </a:br>
            <a:r>
              <a:rPr lang="en-US" sz="2400" dirty="0"/>
              <a:t>particles (Ag</a:t>
            </a:r>
            <a:r>
              <a:rPr lang="en-US" sz="2400" baseline="-25000" dirty="0"/>
              <a:t>3</a:t>
            </a:r>
            <a:r>
              <a:rPr lang="en-US" sz="2400" dirty="0"/>
              <a:t>Sn)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Epsilon </a:t>
            </a:r>
            <a:r>
              <a:rPr lang="en-US" sz="2800" dirty="0"/>
              <a:t>(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sz="2800" dirty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sz="2400" dirty="0"/>
              <a:t> (Cu</a:t>
            </a:r>
            <a:r>
              <a:rPr lang="en-US" sz="2400" baseline="-25000" dirty="0"/>
              <a:t>3</a:t>
            </a:r>
            <a:r>
              <a:rPr lang="en-US" sz="2400" dirty="0"/>
              <a:t>Sn) develops </a:t>
            </a:r>
            <a:br>
              <a:rPr lang="en-US" sz="2400" dirty="0"/>
            </a:br>
            <a:r>
              <a:rPr lang="en-US" sz="2400" dirty="0"/>
              <a:t>crystals on surface of </a:t>
            </a:r>
            <a:br>
              <a:rPr lang="en-US" sz="2400" dirty="0"/>
            </a:br>
            <a:r>
              <a:rPr lang="en-US" sz="2400" dirty="0"/>
              <a:t>gamma particle (Ag</a:t>
            </a:r>
            <a:r>
              <a:rPr lang="en-US" sz="2400" baseline="-25000" dirty="0"/>
              <a:t>3</a:t>
            </a:r>
            <a:r>
              <a:rPr lang="en-US" sz="2400" dirty="0"/>
              <a:t>Sn) </a:t>
            </a:r>
            <a:br>
              <a:rPr lang="en-US" sz="2400" dirty="0"/>
            </a:br>
            <a:r>
              <a:rPr lang="en-US" sz="2400" dirty="0"/>
              <a:t>in the form of eta (</a:t>
            </a:r>
            <a:r>
              <a:rPr lang="en-US" sz="2800" b="1" dirty="0">
                <a:latin typeface="Times New Roman" pitchFamily="18" charset="0"/>
                <a:sym typeface="Symbol" pitchFamily="18" charset="2"/>
              </a:rPr>
              <a:t>) </a:t>
            </a:r>
            <a:r>
              <a:rPr lang="en-US" sz="2400" dirty="0"/>
              <a:t>(Cu</a:t>
            </a:r>
            <a:r>
              <a:rPr lang="en-US" sz="2400" baseline="-25000" dirty="0"/>
              <a:t>6</a:t>
            </a:r>
            <a:r>
              <a:rPr lang="en-US" sz="2400" dirty="0"/>
              <a:t>Sn</a:t>
            </a:r>
            <a:r>
              <a:rPr lang="en-US" sz="2400" baseline="-25000" dirty="0"/>
              <a:t>5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000" dirty="0"/>
              <a:t>reduces creep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000" dirty="0"/>
              <a:t>prevents gamma-2 formation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endParaRPr lang="en-US" sz="2000" dirty="0"/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5652120" y="2060848"/>
            <a:ext cx="3276600" cy="29003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353175" y="1752600"/>
            <a:ext cx="1639888" cy="1749425"/>
            <a:chOff x="2064" y="0"/>
            <a:chExt cx="1081" cy="1129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0" y="624"/>
              <a:ext cx="192" cy="144"/>
              <a:chOff x="768" y="3072"/>
              <a:chExt cx="192" cy="144"/>
            </a:xfrm>
          </p:grpSpPr>
          <p:sp>
            <p:nvSpPr>
              <p:cNvPr id="292871" name="AutoShape 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872" name="AutoShape 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873" name="AutoShape 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937368">
              <a:off x="2544" y="624"/>
              <a:ext cx="457" cy="505"/>
              <a:chOff x="1021" y="3059"/>
              <a:chExt cx="457" cy="505"/>
            </a:xfrm>
          </p:grpSpPr>
          <p:grpSp>
            <p:nvGrpSpPr>
              <p:cNvPr id="5" name="Group 11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2876" name="AutoShape 1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77" name="AutoShape 1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78" name="AutoShape 1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6" name="Group 15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2880" name="AutoShape 16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81" name="AutoShape 17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82" name="AutoShape 18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7" name="Group 19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2884" name="AutoShape 20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85" name="AutoShape 21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86" name="AutoShape 22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8" name="Group 23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2888" name="AutoShape 24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89" name="AutoShape 25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90" name="AutoShape 26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9" name="Group 27"/>
            <p:cNvGrpSpPr>
              <a:grpSpLocks/>
            </p:cNvGrpSpPr>
            <p:nvPr/>
          </p:nvGrpSpPr>
          <p:grpSpPr bwMode="auto">
            <a:xfrm rot="4359055">
              <a:off x="2136" y="648"/>
              <a:ext cx="457" cy="505"/>
              <a:chOff x="1021" y="3059"/>
              <a:chExt cx="457" cy="505"/>
            </a:xfrm>
          </p:grpSpPr>
          <p:grpSp>
            <p:nvGrpSpPr>
              <p:cNvPr id="10" name="Group 28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2893" name="AutoShape 2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94" name="AutoShape 3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95" name="AutoShape 3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1" name="Group 32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2897" name="AutoShape 3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98" name="AutoShape 3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899" name="AutoShape 3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2" name="Group 36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2901" name="AutoShape 3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02" name="AutoShape 3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03" name="AutoShape 3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3" name="Group 40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2905" name="AutoShape 4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06" name="AutoShape 4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07" name="AutoShape 4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92908" name="Oval 44"/>
            <p:cNvSpPr>
              <a:spLocks noChangeArrowheads="1"/>
            </p:cNvSpPr>
            <p:nvPr/>
          </p:nvSpPr>
          <p:spPr bwMode="auto">
            <a:xfrm>
              <a:off x="2160" y="240"/>
              <a:ext cx="768" cy="67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2909" name="Text Box 45"/>
            <p:cNvSpPr txBox="1">
              <a:spLocks noChangeArrowheads="1"/>
            </p:cNvSpPr>
            <p:nvPr/>
          </p:nvSpPr>
          <p:spPr bwMode="auto">
            <a:xfrm>
              <a:off x="2112" y="480"/>
              <a:ext cx="91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grpSp>
          <p:nvGrpSpPr>
            <p:cNvPr id="14" name="Group 46"/>
            <p:cNvGrpSpPr>
              <a:grpSpLocks/>
            </p:cNvGrpSpPr>
            <p:nvPr/>
          </p:nvGrpSpPr>
          <p:grpSpPr bwMode="auto">
            <a:xfrm>
              <a:off x="2064" y="672"/>
              <a:ext cx="192" cy="144"/>
              <a:chOff x="768" y="3072"/>
              <a:chExt cx="192" cy="144"/>
            </a:xfrm>
          </p:grpSpPr>
          <p:sp>
            <p:nvSpPr>
              <p:cNvPr id="292911" name="AutoShape 47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12" name="AutoShape 48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13" name="AutoShape 49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5" name="Group 50" descr="Granite"/>
            <p:cNvGrpSpPr>
              <a:grpSpLocks/>
            </p:cNvGrpSpPr>
            <p:nvPr/>
          </p:nvGrpSpPr>
          <p:grpSpPr bwMode="auto">
            <a:xfrm rot="4713825">
              <a:off x="2285" y="199"/>
              <a:ext cx="192" cy="144"/>
              <a:chOff x="768" y="3072"/>
              <a:chExt cx="192" cy="144"/>
            </a:xfrm>
          </p:grpSpPr>
          <p:sp>
            <p:nvSpPr>
              <p:cNvPr id="292915" name="AutoShape 51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16" name="AutoShape 52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17" name="AutoShape 53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6" name="Group 54" descr="Granite"/>
            <p:cNvGrpSpPr>
              <a:grpSpLocks/>
            </p:cNvGrpSpPr>
            <p:nvPr/>
          </p:nvGrpSpPr>
          <p:grpSpPr bwMode="auto">
            <a:xfrm rot="4713825">
              <a:off x="2136" y="312"/>
              <a:ext cx="192" cy="144"/>
              <a:chOff x="768" y="3072"/>
              <a:chExt cx="192" cy="144"/>
            </a:xfrm>
          </p:grpSpPr>
          <p:sp>
            <p:nvSpPr>
              <p:cNvPr id="292919" name="AutoShape 55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20" name="AutoShape 56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21" name="AutoShape 57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7" name="Group 58" descr="Granite"/>
            <p:cNvGrpSpPr>
              <a:grpSpLocks/>
            </p:cNvGrpSpPr>
            <p:nvPr/>
          </p:nvGrpSpPr>
          <p:grpSpPr bwMode="auto">
            <a:xfrm rot="-3616631">
              <a:off x="2088" y="408"/>
              <a:ext cx="192" cy="144"/>
              <a:chOff x="768" y="3072"/>
              <a:chExt cx="192" cy="144"/>
            </a:xfrm>
          </p:grpSpPr>
          <p:sp>
            <p:nvSpPr>
              <p:cNvPr id="292923" name="AutoShape 59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24" name="AutoShape 60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25" name="AutoShape 61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8" name="Group 62" descr="Granite"/>
            <p:cNvGrpSpPr>
              <a:grpSpLocks/>
            </p:cNvGrpSpPr>
            <p:nvPr/>
          </p:nvGrpSpPr>
          <p:grpSpPr bwMode="auto">
            <a:xfrm rot="4713825">
              <a:off x="2040" y="552"/>
              <a:ext cx="192" cy="144"/>
              <a:chOff x="768" y="3072"/>
              <a:chExt cx="192" cy="144"/>
            </a:xfrm>
          </p:grpSpPr>
          <p:sp>
            <p:nvSpPr>
              <p:cNvPr id="292927" name="AutoShape 63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28" name="AutoShape 64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29" name="AutoShape 65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9" name="Group 66"/>
            <p:cNvGrpSpPr>
              <a:grpSpLocks/>
            </p:cNvGrpSpPr>
            <p:nvPr/>
          </p:nvGrpSpPr>
          <p:grpSpPr bwMode="auto">
            <a:xfrm rot="17094657">
              <a:off x="2664" y="216"/>
              <a:ext cx="457" cy="505"/>
              <a:chOff x="1021" y="3059"/>
              <a:chExt cx="457" cy="505"/>
            </a:xfrm>
          </p:grpSpPr>
          <p:grpSp>
            <p:nvGrpSpPr>
              <p:cNvPr id="20" name="Group 67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2932" name="AutoShape 68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33" name="AutoShape 69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34" name="AutoShape 70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1" name="Group 71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2936" name="AutoShape 7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37" name="AutoShape 7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38" name="AutoShape 7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2" name="Group 75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2940" name="AutoShape 76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41" name="AutoShape 77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42" name="AutoShape 78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3" name="Group 79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2944" name="AutoShape 80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45" name="AutoShape 81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46" name="AutoShape 82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4" name="Group 83"/>
            <p:cNvGrpSpPr>
              <a:grpSpLocks/>
            </p:cNvGrpSpPr>
            <p:nvPr/>
          </p:nvGrpSpPr>
          <p:grpSpPr bwMode="auto">
            <a:xfrm rot="13270334">
              <a:off x="2304" y="0"/>
              <a:ext cx="457" cy="505"/>
              <a:chOff x="1021" y="3059"/>
              <a:chExt cx="457" cy="505"/>
            </a:xfrm>
          </p:grpSpPr>
          <p:grpSp>
            <p:nvGrpSpPr>
              <p:cNvPr id="25" name="Group 84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2949" name="AutoShape 8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50" name="AutoShape 8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51" name="AutoShape 8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6" name="Group 88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2953" name="AutoShape 8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54" name="AutoShape 9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55" name="AutoShape 9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Group 92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2957" name="AutoShape 9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58" name="AutoShape 9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59" name="AutoShape 9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8" name="Group 96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2961" name="AutoShape 9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62" name="AutoShape 9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63" name="AutoShape 9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</p:grpSp>
      <p:grpSp>
        <p:nvGrpSpPr>
          <p:cNvPr id="29" name="Group 100"/>
          <p:cNvGrpSpPr>
            <a:grpSpLocks/>
          </p:cNvGrpSpPr>
          <p:nvPr/>
        </p:nvGrpSpPr>
        <p:grpSpPr bwMode="auto">
          <a:xfrm>
            <a:off x="7081838" y="3240088"/>
            <a:ext cx="1493837" cy="1636712"/>
            <a:chOff x="2064" y="0"/>
            <a:chExt cx="1081" cy="1129"/>
          </a:xfrm>
        </p:grpSpPr>
        <p:grpSp>
          <p:nvGrpSpPr>
            <p:cNvPr id="30" name="Group 101"/>
            <p:cNvGrpSpPr>
              <a:grpSpLocks/>
            </p:cNvGrpSpPr>
            <p:nvPr/>
          </p:nvGrpSpPr>
          <p:grpSpPr bwMode="auto">
            <a:xfrm>
              <a:off x="2880" y="624"/>
              <a:ext cx="192" cy="144"/>
              <a:chOff x="768" y="3072"/>
              <a:chExt cx="192" cy="144"/>
            </a:xfrm>
          </p:grpSpPr>
          <p:sp>
            <p:nvSpPr>
              <p:cNvPr id="292966" name="AutoShape 102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67" name="AutoShape 103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2968" name="AutoShape 104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31" name="Group 105"/>
            <p:cNvGrpSpPr>
              <a:grpSpLocks/>
            </p:cNvGrpSpPr>
            <p:nvPr/>
          </p:nvGrpSpPr>
          <p:grpSpPr bwMode="auto">
            <a:xfrm rot="937368">
              <a:off x="2544" y="624"/>
              <a:ext cx="457" cy="505"/>
              <a:chOff x="1021" y="3059"/>
              <a:chExt cx="457" cy="505"/>
            </a:xfrm>
          </p:grpSpPr>
          <p:grpSp>
            <p:nvGrpSpPr>
              <p:cNvPr id="292930" name="Group 106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2971" name="AutoShape 10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72" name="AutoShape 10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73" name="AutoShape 10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31" name="Group 110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2975" name="AutoShape 11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76" name="AutoShape 11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77" name="AutoShape 11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35" name="Group 114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2979" name="AutoShape 11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80" name="AutoShape 11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81" name="AutoShape 11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39" name="Group 118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2983" name="AutoShape 11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84" name="AutoShape 12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85" name="AutoShape 12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92943" name="Group 122"/>
            <p:cNvGrpSpPr>
              <a:grpSpLocks/>
            </p:cNvGrpSpPr>
            <p:nvPr/>
          </p:nvGrpSpPr>
          <p:grpSpPr bwMode="auto">
            <a:xfrm rot="4359055">
              <a:off x="2136" y="648"/>
              <a:ext cx="457" cy="505"/>
              <a:chOff x="1021" y="3059"/>
              <a:chExt cx="457" cy="505"/>
            </a:xfrm>
          </p:grpSpPr>
          <p:grpSp>
            <p:nvGrpSpPr>
              <p:cNvPr id="292947" name="Group 123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2988" name="AutoShape 124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89" name="AutoShape 125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90" name="AutoShape 126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48" name="Group 127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2992" name="AutoShape 128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93" name="AutoShape 129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94" name="AutoShape 130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52" name="Group 131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2996" name="AutoShape 13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97" name="AutoShape 13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2998" name="AutoShape 13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56" name="Group 135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3000" name="AutoShape 136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01" name="AutoShape 137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02" name="AutoShape 138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93003" name="Oval 139"/>
            <p:cNvSpPr>
              <a:spLocks noChangeArrowheads="1"/>
            </p:cNvSpPr>
            <p:nvPr/>
          </p:nvSpPr>
          <p:spPr bwMode="auto">
            <a:xfrm>
              <a:off x="2160" y="240"/>
              <a:ext cx="768" cy="67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3004" name="Text Box 140"/>
            <p:cNvSpPr txBox="1">
              <a:spLocks noChangeArrowheads="1"/>
            </p:cNvSpPr>
            <p:nvPr/>
          </p:nvSpPr>
          <p:spPr bwMode="auto">
            <a:xfrm>
              <a:off x="2112" y="479"/>
              <a:ext cx="91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grpSp>
          <p:nvGrpSpPr>
            <p:cNvPr id="292960" name="Group 141"/>
            <p:cNvGrpSpPr>
              <a:grpSpLocks/>
            </p:cNvGrpSpPr>
            <p:nvPr/>
          </p:nvGrpSpPr>
          <p:grpSpPr bwMode="auto">
            <a:xfrm>
              <a:off x="2064" y="672"/>
              <a:ext cx="192" cy="144"/>
              <a:chOff x="768" y="3072"/>
              <a:chExt cx="192" cy="144"/>
            </a:xfrm>
          </p:grpSpPr>
          <p:sp>
            <p:nvSpPr>
              <p:cNvPr id="293006" name="AutoShape 142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07" name="AutoShape 143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08" name="AutoShape 144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2964" name="Group 145" descr="Granite"/>
            <p:cNvGrpSpPr>
              <a:grpSpLocks/>
            </p:cNvGrpSpPr>
            <p:nvPr/>
          </p:nvGrpSpPr>
          <p:grpSpPr bwMode="auto">
            <a:xfrm rot="4713825">
              <a:off x="2285" y="199"/>
              <a:ext cx="192" cy="144"/>
              <a:chOff x="768" y="3072"/>
              <a:chExt cx="192" cy="144"/>
            </a:xfrm>
          </p:grpSpPr>
          <p:sp>
            <p:nvSpPr>
              <p:cNvPr id="293010" name="AutoShape 146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11" name="AutoShape 147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12" name="AutoShape 148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2965" name="Group 149" descr="Granite"/>
            <p:cNvGrpSpPr>
              <a:grpSpLocks/>
            </p:cNvGrpSpPr>
            <p:nvPr/>
          </p:nvGrpSpPr>
          <p:grpSpPr bwMode="auto">
            <a:xfrm rot="4713825">
              <a:off x="2136" y="312"/>
              <a:ext cx="192" cy="144"/>
              <a:chOff x="768" y="3072"/>
              <a:chExt cx="192" cy="144"/>
            </a:xfrm>
          </p:grpSpPr>
          <p:sp>
            <p:nvSpPr>
              <p:cNvPr id="293014" name="AutoShape 150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15" name="AutoShape 151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16" name="AutoShape 152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2969" name="Group 153" descr="Granite"/>
            <p:cNvGrpSpPr>
              <a:grpSpLocks/>
            </p:cNvGrpSpPr>
            <p:nvPr/>
          </p:nvGrpSpPr>
          <p:grpSpPr bwMode="auto">
            <a:xfrm rot="-3616631">
              <a:off x="2088" y="408"/>
              <a:ext cx="192" cy="144"/>
              <a:chOff x="768" y="3072"/>
              <a:chExt cx="192" cy="144"/>
            </a:xfrm>
          </p:grpSpPr>
          <p:sp>
            <p:nvSpPr>
              <p:cNvPr id="293018" name="AutoShape 154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19" name="AutoShape 155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20" name="AutoShape 156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2970" name="Group 157" descr="Granite"/>
            <p:cNvGrpSpPr>
              <a:grpSpLocks/>
            </p:cNvGrpSpPr>
            <p:nvPr/>
          </p:nvGrpSpPr>
          <p:grpSpPr bwMode="auto">
            <a:xfrm rot="4713825">
              <a:off x="2040" y="552"/>
              <a:ext cx="192" cy="144"/>
              <a:chOff x="768" y="3072"/>
              <a:chExt cx="192" cy="144"/>
            </a:xfrm>
          </p:grpSpPr>
          <p:sp>
            <p:nvSpPr>
              <p:cNvPr id="293022" name="AutoShape 158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23" name="AutoShape 159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24" name="AutoShape 160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2974" name="Group 161"/>
            <p:cNvGrpSpPr>
              <a:grpSpLocks/>
            </p:cNvGrpSpPr>
            <p:nvPr/>
          </p:nvGrpSpPr>
          <p:grpSpPr bwMode="auto">
            <a:xfrm rot="17094657">
              <a:off x="2664" y="216"/>
              <a:ext cx="457" cy="505"/>
              <a:chOff x="1021" y="3059"/>
              <a:chExt cx="457" cy="505"/>
            </a:xfrm>
          </p:grpSpPr>
          <p:grpSp>
            <p:nvGrpSpPr>
              <p:cNvPr id="292978" name="Group 162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3027" name="AutoShape 16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28" name="AutoShape 16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29" name="AutoShape 16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82" name="Group 166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3031" name="AutoShape 16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32" name="AutoShape 16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33" name="AutoShape 16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86" name="Group 170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3035" name="AutoShape 17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36" name="AutoShape 17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37" name="AutoShape 17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87" name="Group 174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3039" name="AutoShape 17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40" name="AutoShape 17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41" name="AutoShape 17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92991" name="Group 178"/>
            <p:cNvGrpSpPr>
              <a:grpSpLocks/>
            </p:cNvGrpSpPr>
            <p:nvPr/>
          </p:nvGrpSpPr>
          <p:grpSpPr bwMode="auto">
            <a:xfrm rot="13270334">
              <a:off x="2304" y="0"/>
              <a:ext cx="457" cy="505"/>
              <a:chOff x="1021" y="3059"/>
              <a:chExt cx="457" cy="505"/>
            </a:xfrm>
          </p:grpSpPr>
          <p:grpSp>
            <p:nvGrpSpPr>
              <p:cNvPr id="292995" name="Group 179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3044" name="AutoShape 180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45" name="AutoShape 181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46" name="AutoShape 182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2999" name="Group 183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3048" name="AutoShape 184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49" name="AutoShape 185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50" name="AutoShape 186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05" name="Group 187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3052" name="AutoShape 188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53" name="AutoShape 189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54" name="AutoShape 190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09" name="Group 191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3056" name="AutoShape 19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57" name="AutoShape 19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58" name="AutoShape 19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</p:grpSp>
      <p:grpSp>
        <p:nvGrpSpPr>
          <p:cNvPr id="293013" name="Group 195"/>
          <p:cNvGrpSpPr>
            <a:grpSpLocks/>
          </p:cNvGrpSpPr>
          <p:nvPr/>
        </p:nvGrpSpPr>
        <p:grpSpPr bwMode="auto">
          <a:xfrm>
            <a:off x="5407025" y="3090863"/>
            <a:ext cx="1455738" cy="1489075"/>
            <a:chOff x="2064" y="0"/>
            <a:chExt cx="1081" cy="1129"/>
          </a:xfrm>
        </p:grpSpPr>
        <p:grpSp>
          <p:nvGrpSpPr>
            <p:cNvPr id="293017" name="Group 196"/>
            <p:cNvGrpSpPr>
              <a:grpSpLocks/>
            </p:cNvGrpSpPr>
            <p:nvPr/>
          </p:nvGrpSpPr>
          <p:grpSpPr bwMode="auto">
            <a:xfrm>
              <a:off x="2880" y="624"/>
              <a:ext cx="192" cy="144"/>
              <a:chOff x="768" y="3072"/>
              <a:chExt cx="192" cy="144"/>
            </a:xfrm>
          </p:grpSpPr>
          <p:sp>
            <p:nvSpPr>
              <p:cNvPr id="293061" name="AutoShape 19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62" name="AutoShape 19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063" name="AutoShape 19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3021" name="Group 200"/>
            <p:cNvGrpSpPr>
              <a:grpSpLocks/>
            </p:cNvGrpSpPr>
            <p:nvPr/>
          </p:nvGrpSpPr>
          <p:grpSpPr bwMode="auto">
            <a:xfrm rot="937368">
              <a:off x="2544" y="624"/>
              <a:ext cx="457" cy="505"/>
              <a:chOff x="1021" y="3059"/>
              <a:chExt cx="457" cy="505"/>
            </a:xfrm>
          </p:grpSpPr>
          <p:grpSp>
            <p:nvGrpSpPr>
              <p:cNvPr id="293025" name="Group 201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3066" name="AutoShape 20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67" name="AutoShape 20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68" name="AutoShape 20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26" name="Group 205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3070" name="AutoShape 206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71" name="AutoShape 207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72" name="AutoShape 208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30" name="Group 209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3074" name="AutoShape 210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75" name="AutoShape 211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76" name="AutoShape 212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34" name="Group 213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3078" name="AutoShape 214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79" name="AutoShape 215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80" name="AutoShape 216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93038" name="Group 217"/>
            <p:cNvGrpSpPr>
              <a:grpSpLocks/>
            </p:cNvGrpSpPr>
            <p:nvPr/>
          </p:nvGrpSpPr>
          <p:grpSpPr bwMode="auto">
            <a:xfrm rot="4359055">
              <a:off x="2136" y="648"/>
              <a:ext cx="457" cy="505"/>
              <a:chOff x="1021" y="3059"/>
              <a:chExt cx="457" cy="505"/>
            </a:xfrm>
          </p:grpSpPr>
          <p:grpSp>
            <p:nvGrpSpPr>
              <p:cNvPr id="293042" name="Group 218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3083" name="AutoShape 21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84" name="AutoShape 22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85" name="AutoShape 22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43" name="Group 222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3087" name="AutoShape 22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88" name="AutoShape 22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89" name="AutoShape 22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47" name="Group 226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3091" name="AutoShape 22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92" name="AutoShape 22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93" name="AutoShape 22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51" name="Group 230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3095" name="AutoShape 23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96" name="AutoShape 23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097" name="AutoShape 23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93098" name="Oval 234"/>
            <p:cNvSpPr>
              <a:spLocks noChangeArrowheads="1"/>
            </p:cNvSpPr>
            <p:nvPr/>
          </p:nvSpPr>
          <p:spPr bwMode="auto">
            <a:xfrm>
              <a:off x="2160" y="240"/>
              <a:ext cx="768" cy="67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3099" name="Text Box 235"/>
            <p:cNvSpPr txBox="1">
              <a:spLocks noChangeArrowheads="1"/>
            </p:cNvSpPr>
            <p:nvPr/>
          </p:nvSpPr>
          <p:spPr bwMode="auto">
            <a:xfrm>
              <a:off x="2112" y="480"/>
              <a:ext cx="913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grpSp>
          <p:nvGrpSpPr>
            <p:cNvPr id="293055" name="Group 236"/>
            <p:cNvGrpSpPr>
              <a:grpSpLocks/>
            </p:cNvGrpSpPr>
            <p:nvPr/>
          </p:nvGrpSpPr>
          <p:grpSpPr bwMode="auto">
            <a:xfrm>
              <a:off x="2064" y="672"/>
              <a:ext cx="192" cy="144"/>
              <a:chOff x="768" y="3072"/>
              <a:chExt cx="192" cy="144"/>
            </a:xfrm>
          </p:grpSpPr>
          <p:sp>
            <p:nvSpPr>
              <p:cNvPr id="293101" name="AutoShape 237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02" name="AutoShape 238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03" name="AutoShape 239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3059" name="Group 240" descr="Granite"/>
            <p:cNvGrpSpPr>
              <a:grpSpLocks/>
            </p:cNvGrpSpPr>
            <p:nvPr/>
          </p:nvGrpSpPr>
          <p:grpSpPr bwMode="auto">
            <a:xfrm rot="4713825">
              <a:off x="2285" y="199"/>
              <a:ext cx="192" cy="144"/>
              <a:chOff x="768" y="3072"/>
              <a:chExt cx="192" cy="144"/>
            </a:xfrm>
          </p:grpSpPr>
          <p:sp>
            <p:nvSpPr>
              <p:cNvPr id="293105" name="AutoShape 241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06" name="AutoShape 242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07" name="AutoShape 243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3060" name="Group 244" descr="Granite"/>
            <p:cNvGrpSpPr>
              <a:grpSpLocks/>
            </p:cNvGrpSpPr>
            <p:nvPr/>
          </p:nvGrpSpPr>
          <p:grpSpPr bwMode="auto">
            <a:xfrm rot="4713825">
              <a:off x="2136" y="312"/>
              <a:ext cx="192" cy="144"/>
              <a:chOff x="768" y="3072"/>
              <a:chExt cx="192" cy="144"/>
            </a:xfrm>
          </p:grpSpPr>
          <p:sp>
            <p:nvSpPr>
              <p:cNvPr id="293109" name="AutoShape 245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10" name="AutoShape 246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11" name="AutoShape 247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3064" name="Group 248" descr="Granite"/>
            <p:cNvGrpSpPr>
              <a:grpSpLocks/>
            </p:cNvGrpSpPr>
            <p:nvPr/>
          </p:nvGrpSpPr>
          <p:grpSpPr bwMode="auto">
            <a:xfrm rot="-3616631">
              <a:off x="2088" y="408"/>
              <a:ext cx="192" cy="144"/>
              <a:chOff x="768" y="3072"/>
              <a:chExt cx="192" cy="144"/>
            </a:xfrm>
          </p:grpSpPr>
          <p:sp>
            <p:nvSpPr>
              <p:cNvPr id="293113" name="AutoShape 249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14" name="AutoShape 250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15" name="AutoShape 251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3065" name="Group 252" descr="Granite"/>
            <p:cNvGrpSpPr>
              <a:grpSpLocks/>
            </p:cNvGrpSpPr>
            <p:nvPr/>
          </p:nvGrpSpPr>
          <p:grpSpPr bwMode="auto">
            <a:xfrm rot="4713825">
              <a:off x="2040" y="552"/>
              <a:ext cx="192" cy="144"/>
              <a:chOff x="768" y="3072"/>
              <a:chExt cx="192" cy="144"/>
            </a:xfrm>
          </p:grpSpPr>
          <p:sp>
            <p:nvSpPr>
              <p:cNvPr id="293117" name="AutoShape 253" descr="Granite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18" name="AutoShape 254" descr="Granite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3119" name="AutoShape 255" descr="Granite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3069" name="Group 256"/>
            <p:cNvGrpSpPr>
              <a:grpSpLocks/>
            </p:cNvGrpSpPr>
            <p:nvPr/>
          </p:nvGrpSpPr>
          <p:grpSpPr bwMode="auto">
            <a:xfrm rot="17094657">
              <a:off x="2664" y="216"/>
              <a:ext cx="457" cy="505"/>
              <a:chOff x="1021" y="3059"/>
              <a:chExt cx="457" cy="505"/>
            </a:xfrm>
          </p:grpSpPr>
          <p:grpSp>
            <p:nvGrpSpPr>
              <p:cNvPr id="293073" name="Group 257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3122" name="AutoShape 258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23" name="AutoShape 259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24" name="AutoShape 260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77" name="Group 261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3126" name="AutoShape 262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27" name="AutoShape 263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28" name="AutoShape 264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81" name="Group 265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3130" name="AutoShape 266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31" name="AutoShape 267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32" name="AutoShape 268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82" name="Group 269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3134" name="AutoShape 270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35" name="AutoShape 271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36" name="AutoShape 272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93086" name="Group 273"/>
            <p:cNvGrpSpPr>
              <a:grpSpLocks/>
            </p:cNvGrpSpPr>
            <p:nvPr/>
          </p:nvGrpSpPr>
          <p:grpSpPr bwMode="auto">
            <a:xfrm rot="13270334">
              <a:off x="2304" y="0"/>
              <a:ext cx="457" cy="505"/>
              <a:chOff x="1021" y="3059"/>
              <a:chExt cx="457" cy="505"/>
            </a:xfrm>
          </p:grpSpPr>
          <p:grpSp>
            <p:nvGrpSpPr>
              <p:cNvPr id="293090" name="Group 274" descr="Granite"/>
              <p:cNvGrpSpPr>
                <a:grpSpLocks/>
              </p:cNvGrpSpPr>
              <p:nvPr/>
            </p:nvGrpSpPr>
            <p:grpSpPr bwMode="auto">
              <a:xfrm rot="-5665660">
                <a:off x="997" y="3396"/>
                <a:ext cx="192" cy="144"/>
                <a:chOff x="768" y="3072"/>
                <a:chExt cx="192" cy="144"/>
              </a:xfrm>
            </p:grpSpPr>
            <p:sp>
              <p:nvSpPr>
                <p:cNvPr id="293139" name="AutoShape 27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40" name="AutoShape 27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41" name="AutoShape 27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094" name="Group 278" descr="Granite"/>
              <p:cNvGrpSpPr>
                <a:grpSpLocks/>
              </p:cNvGrpSpPr>
              <p:nvPr/>
            </p:nvGrpSpPr>
            <p:grpSpPr bwMode="auto">
              <a:xfrm rot="-5665660">
                <a:off x="1133" y="3289"/>
                <a:ext cx="192" cy="144"/>
                <a:chOff x="768" y="3072"/>
                <a:chExt cx="192" cy="144"/>
              </a:xfrm>
            </p:grpSpPr>
            <p:sp>
              <p:nvSpPr>
                <p:cNvPr id="293143" name="AutoShape 27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44" name="AutoShape 28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45" name="AutoShape 28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100" name="Group 282" descr="Granite"/>
              <p:cNvGrpSpPr>
                <a:grpSpLocks/>
              </p:cNvGrpSpPr>
              <p:nvPr/>
            </p:nvGrpSpPr>
            <p:grpSpPr bwMode="auto">
              <a:xfrm rot="-13996117">
                <a:off x="1221" y="3186"/>
                <a:ext cx="192" cy="144"/>
                <a:chOff x="768" y="3072"/>
                <a:chExt cx="192" cy="144"/>
              </a:xfrm>
            </p:grpSpPr>
            <p:sp>
              <p:nvSpPr>
                <p:cNvPr id="293147" name="AutoShape 28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48" name="AutoShape 28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49" name="AutoShape 28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293104" name="Group 286" descr="Granite"/>
              <p:cNvGrpSpPr>
                <a:grpSpLocks/>
              </p:cNvGrpSpPr>
              <p:nvPr/>
            </p:nvGrpSpPr>
            <p:grpSpPr bwMode="auto">
              <a:xfrm rot="-5665660">
                <a:off x="1310" y="3083"/>
                <a:ext cx="192" cy="144"/>
                <a:chOff x="768" y="3072"/>
                <a:chExt cx="192" cy="144"/>
              </a:xfrm>
            </p:grpSpPr>
            <p:sp>
              <p:nvSpPr>
                <p:cNvPr id="293151" name="AutoShape 28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52" name="AutoShape 28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293153" name="AutoShape 28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</p:grpSp>
      <p:grpSp>
        <p:nvGrpSpPr>
          <p:cNvPr id="293108" name="Group 290"/>
          <p:cNvGrpSpPr>
            <a:grpSpLocks/>
          </p:cNvGrpSpPr>
          <p:nvPr/>
        </p:nvGrpSpPr>
        <p:grpSpPr bwMode="auto">
          <a:xfrm>
            <a:off x="7848600" y="2895600"/>
            <a:ext cx="304800" cy="228600"/>
            <a:chOff x="768" y="3072"/>
            <a:chExt cx="192" cy="144"/>
          </a:xfrm>
        </p:grpSpPr>
        <p:sp>
          <p:nvSpPr>
            <p:cNvPr id="293155" name="AutoShape 291"/>
            <p:cNvSpPr>
              <a:spLocks noChangeArrowheads="1"/>
            </p:cNvSpPr>
            <p:nvPr/>
          </p:nvSpPr>
          <p:spPr bwMode="auto">
            <a:xfrm>
              <a:off x="768" y="3072"/>
              <a:ext cx="144" cy="96"/>
            </a:xfrm>
            <a:prstGeom prst="hexagon">
              <a:avLst>
                <a:gd name="adj" fmla="val 37500"/>
                <a:gd name="vf" fmla="val 115470"/>
              </a:avLst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93156" name="AutoShape 292"/>
            <p:cNvSpPr>
              <a:spLocks noChangeArrowheads="1"/>
            </p:cNvSpPr>
            <p:nvPr/>
          </p:nvSpPr>
          <p:spPr bwMode="auto">
            <a:xfrm>
              <a:off x="816" y="3120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93157" name="AutoShape 293"/>
            <p:cNvSpPr>
              <a:spLocks noChangeArrowheads="1"/>
            </p:cNvSpPr>
            <p:nvPr/>
          </p:nvSpPr>
          <p:spPr bwMode="auto">
            <a:xfrm>
              <a:off x="864" y="3120"/>
              <a:ext cx="96" cy="9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93112" name="Group 294"/>
          <p:cNvGrpSpPr>
            <a:grpSpLocks/>
          </p:cNvGrpSpPr>
          <p:nvPr/>
        </p:nvGrpSpPr>
        <p:grpSpPr bwMode="auto">
          <a:xfrm rot="2113300">
            <a:off x="7239000" y="2895600"/>
            <a:ext cx="725488" cy="801688"/>
            <a:chOff x="1021" y="3059"/>
            <a:chExt cx="457" cy="505"/>
          </a:xfrm>
        </p:grpSpPr>
        <p:grpSp>
          <p:nvGrpSpPr>
            <p:cNvPr id="293116" name="Group 295"/>
            <p:cNvGrpSpPr>
              <a:grpSpLocks/>
            </p:cNvGrpSpPr>
            <p:nvPr/>
          </p:nvGrpSpPr>
          <p:grpSpPr bwMode="auto">
            <a:xfrm rot="-5665660">
              <a:off x="997" y="3396"/>
              <a:ext cx="192" cy="144"/>
              <a:chOff x="768" y="3072"/>
              <a:chExt cx="192" cy="144"/>
            </a:xfrm>
          </p:grpSpPr>
          <p:sp>
            <p:nvSpPr>
              <p:cNvPr id="293160" name="AutoShape 296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61" name="AutoShape 297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62" name="AutoShape 298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20" name="Group 299"/>
            <p:cNvGrpSpPr>
              <a:grpSpLocks/>
            </p:cNvGrpSpPr>
            <p:nvPr/>
          </p:nvGrpSpPr>
          <p:grpSpPr bwMode="auto">
            <a:xfrm rot="-5665660">
              <a:off x="1133" y="3289"/>
              <a:ext cx="192" cy="144"/>
              <a:chOff x="768" y="3072"/>
              <a:chExt cx="192" cy="144"/>
            </a:xfrm>
          </p:grpSpPr>
          <p:sp>
            <p:nvSpPr>
              <p:cNvPr id="293164" name="AutoShape 30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65" name="AutoShape 30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66" name="AutoShape 30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21" name="Group 303"/>
            <p:cNvGrpSpPr>
              <a:grpSpLocks/>
            </p:cNvGrpSpPr>
            <p:nvPr/>
          </p:nvGrpSpPr>
          <p:grpSpPr bwMode="auto">
            <a:xfrm rot="-13996117">
              <a:off x="1221" y="3186"/>
              <a:ext cx="192" cy="144"/>
              <a:chOff x="768" y="3072"/>
              <a:chExt cx="192" cy="144"/>
            </a:xfrm>
          </p:grpSpPr>
          <p:sp>
            <p:nvSpPr>
              <p:cNvPr id="293168" name="AutoShape 30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69" name="AutoShape 305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70" name="AutoShape 306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25" name="Group 307"/>
            <p:cNvGrpSpPr>
              <a:grpSpLocks/>
            </p:cNvGrpSpPr>
            <p:nvPr/>
          </p:nvGrpSpPr>
          <p:grpSpPr bwMode="auto">
            <a:xfrm rot="-5665660">
              <a:off x="1310" y="3083"/>
              <a:ext cx="192" cy="144"/>
              <a:chOff x="768" y="3072"/>
              <a:chExt cx="192" cy="144"/>
            </a:xfrm>
          </p:grpSpPr>
          <p:sp>
            <p:nvSpPr>
              <p:cNvPr id="293172" name="AutoShape 308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73" name="AutoShape 309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74" name="AutoShape 310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93129" name="Group 311"/>
          <p:cNvGrpSpPr>
            <a:grpSpLocks/>
          </p:cNvGrpSpPr>
          <p:nvPr/>
        </p:nvGrpSpPr>
        <p:grpSpPr bwMode="auto">
          <a:xfrm rot="3207860">
            <a:off x="6286500" y="2781300"/>
            <a:ext cx="725488" cy="801688"/>
            <a:chOff x="1021" y="3059"/>
            <a:chExt cx="457" cy="505"/>
          </a:xfrm>
        </p:grpSpPr>
        <p:grpSp>
          <p:nvGrpSpPr>
            <p:cNvPr id="293133" name="Group 312"/>
            <p:cNvGrpSpPr>
              <a:grpSpLocks/>
            </p:cNvGrpSpPr>
            <p:nvPr/>
          </p:nvGrpSpPr>
          <p:grpSpPr bwMode="auto">
            <a:xfrm rot="-5665660">
              <a:off x="997" y="3396"/>
              <a:ext cx="192" cy="144"/>
              <a:chOff x="768" y="3072"/>
              <a:chExt cx="192" cy="144"/>
            </a:xfrm>
          </p:grpSpPr>
          <p:sp>
            <p:nvSpPr>
              <p:cNvPr id="293177" name="AutoShape 313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78" name="AutoShape 314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79" name="AutoShape 315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37" name="Group 316"/>
            <p:cNvGrpSpPr>
              <a:grpSpLocks/>
            </p:cNvGrpSpPr>
            <p:nvPr/>
          </p:nvGrpSpPr>
          <p:grpSpPr bwMode="auto">
            <a:xfrm rot="-5665660">
              <a:off x="1133" y="3289"/>
              <a:ext cx="192" cy="144"/>
              <a:chOff x="768" y="3072"/>
              <a:chExt cx="192" cy="144"/>
            </a:xfrm>
          </p:grpSpPr>
          <p:sp>
            <p:nvSpPr>
              <p:cNvPr id="293181" name="AutoShape 31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82" name="AutoShape 31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83" name="AutoShape 31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38" name="Group 320"/>
            <p:cNvGrpSpPr>
              <a:grpSpLocks/>
            </p:cNvGrpSpPr>
            <p:nvPr/>
          </p:nvGrpSpPr>
          <p:grpSpPr bwMode="auto">
            <a:xfrm rot="-13996117">
              <a:off x="1221" y="3186"/>
              <a:ext cx="192" cy="144"/>
              <a:chOff x="768" y="3072"/>
              <a:chExt cx="192" cy="144"/>
            </a:xfrm>
          </p:grpSpPr>
          <p:sp>
            <p:nvSpPr>
              <p:cNvPr id="293185" name="AutoShape 32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86" name="AutoShape 32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87" name="AutoShape 32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42" name="Group 324"/>
            <p:cNvGrpSpPr>
              <a:grpSpLocks/>
            </p:cNvGrpSpPr>
            <p:nvPr/>
          </p:nvGrpSpPr>
          <p:grpSpPr bwMode="auto">
            <a:xfrm rot="-5665660">
              <a:off x="1310" y="3083"/>
              <a:ext cx="192" cy="144"/>
              <a:chOff x="768" y="3072"/>
              <a:chExt cx="192" cy="144"/>
            </a:xfrm>
          </p:grpSpPr>
          <p:sp>
            <p:nvSpPr>
              <p:cNvPr id="293189" name="AutoShape 325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90" name="AutoShape 326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91" name="AutoShape 327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93146" name="Group 328"/>
          <p:cNvGrpSpPr>
            <a:grpSpLocks/>
          </p:cNvGrpSpPr>
          <p:nvPr/>
        </p:nvGrpSpPr>
        <p:grpSpPr bwMode="auto">
          <a:xfrm>
            <a:off x="6172200" y="3200400"/>
            <a:ext cx="838200" cy="762000"/>
            <a:chOff x="576" y="2880"/>
            <a:chExt cx="528" cy="480"/>
          </a:xfrm>
        </p:grpSpPr>
        <p:grpSp>
          <p:nvGrpSpPr>
            <p:cNvPr id="293150" name="Group 329"/>
            <p:cNvGrpSpPr>
              <a:grpSpLocks/>
            </p:cNvGrpSpPr>
            <p:nvPr/>
          </p:nvGrpSpPr>
          <p:grpSpPr bwMode="auto">
            <a:xfrm>
              <a:off x="576" y="2880"/>
              <a:ext cx="192" cy="144"/>
              <a:chOff x="768" y="3072"/>
              <a:chExt cx="192" cy="144"/>
            </a:xfrm>
          </p:grpSpPr>
          <p:sp>
            <p:nvSpPr>
              <p:cNvPr id="293194" name="AutoShape 33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95" name="AutoShape 33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96" name="AutoShape 33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54" name="Group 333"/>
            <p:cNvGrpSpPr>
              <a:grpSpLocks/>
            </p:cNvGrpSpPr>
            <p:nvPr/>
          </p:nvGrpSpPr>
          <p:grpSpPr bwMode="auto">
            <a:xfrm rot="-8330457">
              <a:off x="720" y="2928"/>
              <a:ext cx="192" cy="144"/>
              <a:chOff x="768" y="3072"/>
              <a:chExt cx="192" cy="144"/>
            </a:xfrm>
          </p:grpSpPr>
          <p:sp>
            <p:nvSpPr>
              <p:cNvPr id="293198" name="AutoShape 33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199" name="AutoShape 335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00" name="AutoShape 336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58" name="Group 337"/>
            <p:cNvGrpSpPr>
              <a:grpSpLocks/>
            </p:cNvGrpSpPr>
            <p:nvPr/>
          </p:nvGrpSpPr>
          <p:grpSpPr bwMode="auto">
            <a:xfrm>
              <a:off x="672" y="3024"/>
              <a:ext cx="192" cy="144"/>
              <a:chOff x="768" y="3072"/>
              <a:chExt cx="192" cy="144"/>
            </a:xfrm>
          </p:grpSpPr>
          <p:sp>
            <p:nvSpPr>
              <p:cNvPr id="293202" name="AutoShape 338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03" name="AutoShape 339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04" name="AutoShape 340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59" name="Group 341"/>
            <p:cNvGrpSpPr>
              <a:grpSpLocks/>
            </p:cNvGrpSpPr>
            <p:nvPr/>
          </p:nvGrpSpPr>
          <p:grpSpPr bwMode="auto">
            <a:xfrm>
              <a:off x="816" y="3024"/>
              <a:ext cx="192" cy="144"/>
              <a:chOff x="768" y="3072"/>
              <a:chExt cx="192" cy="144"/>
            </a:xfrm>
          </p:grpSpPr>
          <p:sp>
            <p:nvSpPr>
              <p:cNvPr id="293206" name="AutoShape 342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07" name="AutoShape 343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08" name="AutoShape 344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63" name="Group 345"/>
            <p:cNvGrpSpPr>
              <a:grpSpLocks/>
            </p:cNvGrpSpPr>
            <p:nvPr/>
          </p:nvGrpSpPr>
          <p:grpSpPr bwMode="auto">
            <a:xfrm rot="-8330457">
              <a:off x="768" y="3120"/>
              <a:ext cx="192" cy="144"/>
              <a:chOff x="768" y="3072"/>
              <a:chExt cx="192" cy="144"/>
            </a:xfrm>
          </p:grpSpPr>
          <p:sp>
            <p:nvSpPr>
              <p:cNvPr id="293210" name="AutoShape 346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11" name="AutoShape 347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12" name="AutoShape 348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67" name="Group 349"/>
            <p:cNvGrpSpPr>
              <a:grpSpLocks/>
            </p:cNvGrpSpPr>
            <p:nvPr/>
          </p:nvGrpSpPr>
          <p:grpSpPr bwMode="auto">
            <a:xfrm>
              <a:off x="912" y="3120"/>
              <a:ext cx="192" cy="144"/>
              <a:chOff x="768" y="3072"/>
              <a:chExt cx="192" cy="144"/>
            </a:xfrm>
          </p:grpSpPr>
          <p:sp>
            <p:nvSpPr>
              <p:cNvPr id="293214" name="AutoShape 35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15" name="AutoShape 35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16" name="AutoShape 35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71" name="Group 353"/>
            <p:cNvGrpSpPr>
              <a:grpSpLocks/>
            </p:cNvGrpSpPr>
            <p:nvPr/>
          </p:nvGrpSpPr>
          <p:grpSpPr bwMode="auto">
            <a:xfrm>
              <a:off x="864" y="3216"/>
              <a:ext cx="192" cy="144"/>
              <a:chOff x="768" y="3072"/>
              <a:chExt cx="192" cy="144"/>
            </a:xfrm>
          </p:grpSpPr>
          <p:sp>
            <p:nvSpPr>
              <p:cNvPr id="293218" name="AutoShape 35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19" name="AutoShape 355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20" name="AutoShape 356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93175" name="Group 357"/>
          <p:cNvGrpSpPr>
            <a:grpSpLocks/>
          </p:cNvGrpSpPr>
          <p:nvPr/>
        </p:nvGrpSpPr>
        <p:grpSpPr bwMode="auto">
          <a:xfrm>
            <a:off x="6705600" y="3200400"/>
            <a:ext cx="838200" cy="685800"/>
            <a:chOff x="576" y="2880"/>
            <a:chExt cx="528" cy="480"/>
          </a:xfrm>
        </p:grpSpPr>
        <p:grpSp>
          <p:nvGrpSpPr>
            <p:cNvPr id="293176" name="Group 358"/>
            <p:cNvGrpSpPr>
              <a:grpSpLocks/>
            </p:cNvGrpSpPr>
            <p:nvPr/>
          </p:nvGrpSpPr>
          <p:grpSpPr bwMode="auto">
            <a:xfrm>
              <a:off x="576" y="2880"/>
              <a:ext cx="192" cy="144"/>
              <a:chOff x="768" y="3072"/>
              <a:chExt cx="192" cy="144"/>
            </a:xfrm>
          </p:grpSpPr>
          <p:sp>
            <p:nvSpPr>
              <p:cNvPr id="293223" name="AutoShape 359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24" name="AutoShape 360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25" name="AutoShape 361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80" name="Group 362"/>
            <p:cNvGrpSpPr>
              <a:grpSpLocks/>
            </p:cNvGrpSpPr>
            <p:nvPr/>
          </p:nvGrpSpPr>
          <p:grpSpPr bwMode="auto">
            <a:xfrm rot="-8330457">
              <a:off x="720" y="2928"/>
              <a:ext cx="192" cy="144"/>
              <a:chOff x="768" y="3072"/>
              <a:chExt cx="192" cy="144"/>
            </a:xfrm>
          </p:grpSpPr>
          <p:sp>
            <p:nvSpPr>
              <p:cNvPr id="293227" name="AutoShape 363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28" name="AutoShape 364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29" name="AutoShape 365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84" name="Group 366"/>
            <p:cNvGrpSpPr>
              <a:grpSpLocks/>
            </p:cNvGrpSpPr>
            <p:nvPr/>
          </p:nvGrpSpPr>
          <p:grpSpPr bwMode="auto">
            <a:xfrm>
              <a:off x="672" y="3024"/>
              <a:ext cx="192" cy="144"/>
              <a:chOff x="768" y="3072"/>
              <a:chExt cx="192" cy="144"/>
            </a:xfrm>
          </p:grpSpPr>
          <p:sp>
            <p:nvSpPr>
              <p:cNvPr id="293231" name="AutoShape 36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32" name="AutoShape 36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33" name="AutoShape 36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88" name="Group 370"/>
            <p:cNvGrpSpPr>
              <a:grpSpLocks/>
            </p:cNvGrpSpPr>
            <p:nvPr/>
          </p:nvGrpSpPr>
          <p:grpSpPr bwMode="auto">
            <a:xfrm>
              <a:off x="816" y="3024"/>
              <a:ext cx="192" cy="144"/>
              <a:chOff x="768" y="3072"/>
              <a:chExt cx="192" cy="144"/>
            </a:xfrm>
          </p:grpSpPr>
          <p:sp>
            <p:nvSpPr>
              <p:cNvPr id="293235" name="AutoShape 37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36" name="AutoShape 37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37" name="AutoShape 37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92" name="Group 374"/>
            <p:cNvGrpSpPr>
              <a:grpSpLocks/>
            </p:cNvGrpSpPr>
            <p:nvPr/>
          </p:nvGrpSpPr>
          <p:grpSpPr bwMode="auto">
            <a:xfrm rot="-8330457">
              <a:off x="768" y="3120"/>
              <a:ext cx="192" cy="144"/>
              <a:chOff x="768" y="3072"/>
              <a:chExt cx="192" cy="144"/>
            </a:xfrm>
          </p:grpSpPr>
          <p:sp>
            <p:nvSpPr>
              <p:cNvPr id="293239" name="AutoShape 375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40" name="AutoShape 376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41" name="AutoShape 377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93" name="Group 378"/>
            <p:cNvGrpSpPr>
              <a:grpSpLocks/>
            </p:cNvGrpSpPr>
            <p:nvPr/>
          </p:nvGrpSpPr>
          <p:grpSpPr bwMode="auto">
            <a:xfrm>
              <a:off x="912" y="3120"/>
              <a:ext cx="192" cy="144"/>
              <a:chOff x="768" y="3072"/>
              <a:chExt cx="192" cy="144"/>
            </a:xfrm>
          </p:grpSpPr>
          <p:sp>
            <p:nvSpPr>
              <p:cNvPr id="293243" name="AutoShape 379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44" name="AutoShape 380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45" name="AutoShape 381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197" name="Group 382"/>
            <p:cNvGrpSpPr>
              <a:grpSpLocks/>
            </p:cNvGrpSpPr>
            <p:nvPr/>
          </p:nvGrpSpPr>
          <p:grpSpPr bwMode="auto">
            <a:xfrm>
              <a:off x="864" y="3216"/>
              <a:ext cx="192" cy="144"/>
              <a:chOff x="768" y="3072"/>
              <a:chExt cx="192" cy="144"/>
            </a:xfrm>
          </p:grpSpPr>
          <p:sp>
            <p:nvSpPr>
              <p:cNvPr id="293247" name="AutoShape 383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48" name="AutoShape 384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49" name="AutoShape 385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93201" name="Group 386"/>
          <p:cNvGrpSpPr>
            <a:grpSpLocks/>
          </p:cNvGrpSpPr>
          <p:nvPr/>
        </p:nvGrpSpPr>
        <p:grpSpPr bwMode="auto">
          <a:xfrm rot="-5665660">
            <a:off x="7277100" y="2781300"/>
            <a:ext cx="838200" cy="762000"/>
            <a:chOff x="1296" y="2928"/>
            <a:chExt cx="528" cy="480"/>
          </a:xfrm>
        </p:grpSpPr>
        <p:grpSp>
          <p:nvGrpSpPr>
            <p:cNvPr id="293205" name="Group 387"/>
            <p:cNvGrpSpPr>
              <a:grpSpLocks/>
            </p:cNvGrpSpPr>
            <p:nvPr/>
          </p:nvGrpSpPr>
          <p:grpSpPr bwMode="auto">
            <a:xfrm>
              <a:off x="1296" y="2928"/>
              <a:ext cx="192" cy="144"/>
              <a:chOff x="768" y="3072"/>
              <a:chExt cx="192" cy="144"/>
            </a:xfrm>
          </p:grpSpPr>
          <p:sp>
            <p:nvSpPr>
              <p:cNvPr id="293252" name="AutoShape 388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53" name="AutoShape 389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54" name="AutoShape 390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09" name="Group 391"/>
            <p:cNvGrpSpPr>
              <a:grpSpLocks/>
            </p:cNvGrpSpPr>
            <p:nvPr/>
          </p:nvGrpSpPr>
          <p:grpSpPr bwMode="auto">
            <a:xfrm rot="-8330457">
              <a:off x="1440" y="2976"/>
              <a:ext cx="192" cy="144"/>
              <a:chOff x="768" y="3072"/>
              <a:chExt cx="192" cy="144"/>
            </a:xfrm>
          </p:grpSpPr>
          <p:sp>
            <p:nvSpPr>
              <p:cNvPr id="293256" name="AutoShape 392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57" name="AutoShape 393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58" name="AutoShape 394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13" name="Group 395"/>
            <p:cNvGrpSpPr>
              <a:grpSpLocks/>
            </p:cNvGrpSpPr>
            <p:nvPr/>
          </p:nvGrpSpPr>
          <p:grpSpPr bwMode="auto">
            <a:xfrm>
              <a:off x="1392" y="3072"/>
              <a:ext cx="192" cy="144"/>
              <a:chOff x="768" y="3072"/>
              <a:chExt cx="192" cy="144"/>
            </a:xfrm>
          </p:grpSpPr>
          <p:sp>
            <p:nvSpPr>
              <p:cNvPr id="293260" name="AutoShape 396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61" name="AutoShape 397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62" name="AutoShape 398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17" name="Group 399"/>
            <p:cNvGrpSpPr>
              <a:grpSpLocks/>
            </p:cNvGrpSpPr>
            <p:nvPr/>
          </p:nvGrpSpPr>
          <p:grpSpPr bwMode="auto">
            <a:xfrm>
              <a:off x="1536" y="3072"/>
              <a:ext cx="192" cy="144"/>
              <a:chOff x="768" y="3072"/>
              <a:chExt cx="192" cy="144"/>
            </a:xfrm>
          </p:grpSpPr>
          <p:sp>
            <p:nvSpPr>
              <p:cNvPr id="293264" name="AutoShape 40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65" name="AutoShape 40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66" name="AutoShape 40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21" name="Group 403"/>
            <p:cNvGrpSpPr>
              <a:grpSpLocks/>
            </p:cNvGrpSpPr>
            <p:nvPr/>
          </p:nvGrpSpPr>
          <p:grpSpPr bwMode="auto">
            <a:xfrm rot="-8330457">
              <a:off x="1488" y="3168"/>
              <a:ext cx="192" cy="144"/>
              <a:chOff x="768" y="3072"/>
              <a:chExt cx="192" cy="144"/>
            </a:xfrm>
          </p:grpSpPr>
          <p:sp>
            <p:nvSpPr>
              <p:cNvPr id="293268" name="AutoShape 40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69" name="AutoShape 405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70" name="AutoShape 406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22" name="Group 407"/>
            <p:cNvGrpSpPr>
              <a:grpSpLocks/>
            </p:cNvGrpSpPr>
            <p:nvPr/>
          </p:nvGrpSpPr>
          <p:grpSpPr bwMode="auto">
            <a:xfrm>
              <a:off x="1632" y="3168"/>
              <a:ext cx="192" cy="144"/>
              <a:chOff x="768" y="3072"/>
              <a:chExt cx="192" cy="144"/>
            </a:xfrm>
          </p:grpSpPr>
          <p:sp>
            <p:nvSpPr>
              <p:cNvPr id="293272" name="AutoShape 408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73" name="AutoShape 409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74" name="AutoShape 410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26" name="Group 411"/>
            <p:cNvGrpSpPr>
              <a:grpSpLocks/>
            </p:cNvGrpSpPr>
            <p:nvPr/>
          </p:nvGrpSpPr>
          <p:grpSpPr bwMode="auto">
            <a:xfrm>
              <a:off x="1584" y="3264"/>
              <a:ext cx="192" cy="144"/>
              <a:chOff x="768" y="3072"/>
              <a:chExt cx="192" cy="144"/>
            </a:xfrm>
          </p:grpSpPr>
          <p:sp>
            <p:nvSpPr>
              <p:cNvPr id="293276" name="AutoShape 412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77" name="AutoShape 413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78" name="AutoShape 414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93230" name="Group 415"/>
          <p:cNvGrpSpPr>
            <a:grpSpLocks/>
          </p:cNvGrpSpPr>
          <p:nvPr/>
        </p:nvGrpSpPr>
        <p:grpSpPr bwMode="auto">
          <a:xfrm rot="-4885010">
            <a:off x="6667500" y="3314700"/>
            <a:ext cx="838200" cy="762000"/>
            <a:chOff x="1296" y="2928"/>
            <a:chExt cx="528" cy="480"/>
          </a:xfrm>
        </p:grpSpPr>
        <p:grpSp>
          <p:nvGrpSpPr>
            <p:cNvPr id="293234" name="Group 416"/>
            <p:cNvGrpSpPr>
              <a:grpSpLocks/>
            </p:cNvGrpSpPr>
            <p:nvPr/>
          </p:nvGrpSpPr>
          <p:grpSpPr bwMode="auto">
            <a:xfrm>
              <a:off x="1296" y="2928"/>
              <a:ext cx="192" cy="144"/>
              <a:chOff x="768" y="3072"/>
              <a:chExt cx="192" cy="144"/>
            </a:xfrm>
          </p:grpSpPr>
          <p:sp>
            <p:nvSpPr>
              <p:cNvPr id="293281" name="AutoShape 41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82" name="AutoShape 41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83" name="AutoShape 41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38" name="Group 420"/>
            <p:cNvGrpSpPr>
              <a:grpSpLocks/>
            </p:cNvGrpSpPr>
            <p:nvPr/>
          </p:nvGrpSpPr>
          <p:grpSpPr bwMode="auto">
            <a:xfrm rot="-8330457">
              <a:off x="1440" y="2976"/>
              <a:ext cx="192" cy="144"/>
              <a:chOff x="768" y="3072"/>
              <a:chExt cx="192" cy="144"/>
            </a:xfrm>
          </p:grpSpPr>
          <p:sp>
            <p:nvSpPr>
              <p:cNvPr id="293285" name="AutoShape 42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86" name="AutoShape 42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87" name="AutoShape 42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42" name="Group 424"/>
            <p:cNvGrpSpPr>
              <a:grpSpLocks/>
            </p:cNvGrpSpPr>
            <p:nvPr/>
          </p:nvGrpSpPr>
          <p:grpSpPr bwMode="auto">
            <a:xfrm>
              <a:off x="1392" y="3072"/>
              <a:ext cx="192" cy="144"/>
              <a:chOff x="768" y="3072"/>
              <a:chExt cx="192" cy="144"/>
            </a:xfrm>
          </p:grpSpPr>
          <p:sp>
            <p:nvSpPr>
              <p:cNvPr id="293289" name="AutoShape 425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90" name="AutoShape 426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91" name="AutoShape 427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46" name="Group 428"/>
            <p:cNvGrpSpPr>
              <a:grpSpLocks/>
            </p:cNvGrpSpPr>
            <p:nvPr/>
          </p:nvGrpSpPr>
          <p:grpSpPr bwMode="auto">
            <a:xfrm>
              <a:off x="1536" y="3072"/>
              <a:ext cx="192" cy="144"/>
              <a:chOff x="768" y="3072"/>
              <a:chExt cx="192" cy="144"/>
            </a:xfrm>
          </p:grpSpPr>
          <p:sp>
            <p:nvSpPr>
              <p:cNvPr id="293293" name="AutoShape 429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94" name="AutoShape 430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95" name="AutoShape 431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50" name="Group 432"/>
            <p:cNvGrpSpPr>
              <a:grpSpLocks/>
            </p:cNvGrpSpPr>
            <p:nvPr/>
          </p:nvGrpSpPr>
          <p:grpSpPr bwMode="auto">
            <a:xfrm rot="-8330457">
              <a:off x="1488" y="3168"/>
              <a:ext cx="192" cy="144"/>
              <a:chOff x="768" y="3072"/>
              <a:chExt cx="192" cy="144"/>
            </a:xfrm>
          </p:grpSpPr>
          <p:sp>
            <p:nvSpPr>
              <p:cNvPr id="293297" name="AutoShape 433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98" name="AutoShape 434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299" name="AutoShape 435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51" name="Group 436"/>
            <p:cNvGrpSpPr>
              <a:grpSpLocks/>
            </p:cNvGrpSpPr>
            <p:nvPr/>
          </p:nvGrpSpPr>
          <p:grpSpPr bwMode="auto">
            <a:xfrm>
              <a:off x="1632" y="3168"/>
              <a:ext cx="192" cy="144"/>
              <a:chOff x="768" y="3072"/>
              <a:chExt cx="192" cy="144"/>
            </a:xfrm>
          </p:grpSpPr>
          <p:sp>
            <p:nvSpPr>
              <p:cNvPr id="293301" name="AutoShape 43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02" name="AutoShape 43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03" name="AutoShape 43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55" name="Group 440"/>
            <p:cNvGrpSpPr>
              <a:grpSpLocks/>
            </p:cNvGrpSpPr>
            <p:nvPr/>
          </p:nvGrpSpPr>
          <p:grpSpPr bwMode="auto">
            <a:xfrm>
              <a:off x="1584" y="3264"/>
              <a:ext cx="192" cy="144"/>
              <a:chOff x="768" y="3072"/>
              <a:chExt cx="192" cy="144"/>
            </a:xfrm>
          </p:grpSpPr>
          <p:sp>
            <p:nvSpPr>
              <p:cNvPr id="293305" name="AutoShape 44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06" name="AutoShape 44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07" name="AutoShape 44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93259" name="Group 444"/>
          <p:cNvGrpSpPr>
            <a:grpSpLocks/>
          </p:cNvGrpSpPr>
          <p:nvPr/>
        </p:nvGrpSpPr>
        <p:grpSpPr bwMode="auto">
          <a:xfrm>
            <a:off x="6172200" y="3048000"/>
            <a:ext cx="838200" cy="762000"/>
            <a:chOff x="576" y="2880"/>
            <a:chExt cx="528" cy="480"/>
          </a:xfrm>
        </p:grpSpPr>
        <p:grpSp>
          <p:nvGrpSpPr>
            <p:cNvPr id="293263" name="Group 445"/>
            <p:cNvGrpSpPr>
              <a:grpSpLocks/>
            </p:cNvGrpSpPr>
            <p:nvPr/>
          </p:nvGrpSpPr>
          <p:grpSpPr bwMode="auto">
            <a:xfrm>
              <a:off x="576" y="2880"/>
              <a:ext cx="192" cy="144"/>
              <a:chOff x="768" y="3072"/>
              <a:chExt cx="192" cy="144"/>
            </a:xfrm>
          </p:grpSpPr>
          <p:sp>
            <p:nvSpPr>
              <p:cNvPr id="293310" name="AutoShape 446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11" name="AutoShape 447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12" name="AutoShape 448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67" name="Group 449"/>
            <p:cNvGrpSpPr>
              <a:grpSpLocks/>
            </p:cNvGrpSpPr>
            <p:nvPr/>
          </p:nvGrpSpPr>
          <p:grpSpPr bwMode="auto">
            <a:xfrm rot="-8330457">
              <a:off x="720" y="2928"/>
              <a:ext cx="192" cy="144"/>
              <a:chOff x="768" y="3072"/>
              <a:chExt cx="192" cy="144"/>
            </a:xfrm>
          </p:grpSpPr>
          <p:sp>
            <p:nvSpPr>
              <p:cNvPr id="293314" name="AutoShape 45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15" name="AutoShape 45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16" name="AutoShape 45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71" name="Group 453"/>
            <p:cNvGrpSpPr>
              <a:grpSpLocks/>
            </p:cNvGrpSpPr>
            <p:nvPr/>
          </p:nvGrpSpPr>
          <p:grpSpPr bwMode="auto">
            <a:xfrm>
              <a:off x="672" y="3024"/>
              <a:ext cx="192" cy="144"/>
              <a:chOff x="768" y="3072"/>
              <a:chExt cx="192" cy="144"/>
            </a:xfrm>
          </p:grpSpPr>
          <p:sp>
            <p:nvSpPr>
              <p:cNvPr id="293318" name="AutoShape 45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19" name="AutoShape 455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20" name="AutoShape 456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75" name="Group 457"/>
            <p:cNvGrpSpPr>
              <a:grpSpLocks/>
            </p:cNvGrpSpPr>
            <p:nvPr/>
          </p:nvGrpSpPr>
          <p:grpSpPr bwMode="auto">
            <a:xfrm>
              <a:off x="816" y="3024"/>
              <a:ext cx="192" cy="144"/>
              <a:chOff x="768" y="3072"/>
              <a:chExt cx="192" cy="144"/>
            </a:xfrm>
          </p:grpSpPr>
          <p:sp>
            <p:nvSpPr>
              <p:cNvPr id="293322" name="AutoShape 458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23" name="AutoShape 459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24" name="AutoShape 460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79" name="Group 461"/>
            <p:cNvGrpSpPr>
              <a:grpSpLocks/>
            </p:cNvGrpSpPr>
            <p:nvPr/>
          </p:nvGrpSpPr>
          <p:grpSpPr bwMode="auto">
            <a:xfrm rot="-8330457">
              <a:off x="768" y="3120"/>
              <a:ext cx="192" cy="144"/>
              <a:chOff x="768" y="3072"/>
              <a:chExt cx="192" cy="144"/>
            </a:xfrm>
          </p:grpSpPr>
          <p:sp>
            <p:nvSpPr>
              <p:cNvPr id="293326" name="AutoShape 462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27" name="AutoShape 463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28" name="AutoShape 464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80" name="Group 465"/>
            <p:cNvGrpSpPr>
              <a:grpSpLocks/>
            </p:cNvGrpSpPr>
            <p:nvPr/>
          </p:nvGrpSpPr>
          <p:grpSpPr bwMode="auto">
            <a:xfrm>
              <a:off x="912" y="3120"/>
              <a:ext cx="192" cy="144"/>
              <a:chOff x="768" y="3072"/>
              <a:chExt cx="192" cy="144"/>
            </a:xfrm>
          </p:grpSpPr>
          <p:sp>
            <p:nvSpPr>
              <p:cNvPr id="293330" name="AutoShape 466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31" name="AutoShape 467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32" name="AutoShape 468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84" name="Group 469"/>
            <p:cNvGrpSpPr>
              <a:grpSpLocks/>
            </p:cNvGrpSpPr>
            <p:nvPr/>
          </p:nvGrpSpPr>
          <p:grpSpPr bwMode="auto">
            <a:xfrm>
              <a:off x="864" y="3216"/>
              <a:ext cx="192" cy="144"/>
              <a:chOff x="768" y="3072"/>
              <a:chExt cx="192" cy="144"/>
            </a:xfrm>
          </p:grpSpPr>
          <p:sp>
            <p:nvSpPr>
              <p:cNvPr id="293334" name="AutoShape 470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35" name="AutoShape 471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36" name="AutoShape 472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93288" name="Group 473"/>
          <p:cNvGrpSpPr>
            <a:grpSpLocks/>
          </p:cNvGrpSpPr>
          <p:nvPr/>
        </p:nvGrpSpPr>
        <p:grpSpPr bwMode="auto">
          <a:xfrm rot="-5475103">
            <a:off x="7353300" y="2933700"/>
            <a:ext cx="838200" cy="762000"/>
            <a:chOff x="576" y="2880"/>
            <a:chExt cx="528" cy="480"/>
          </a:xfrm>
        </p:grpSpPr>
        <p:grpSp>
          <p:nvGrpSpPr>
            <p:cNvPr id="293292" name="Group 474"/>
            <p:cNvGrpSpPr>
              <a:grpSpLocks/>
            </p:cNvGrpSpPr>
            <p:nvPr/>
          </p:nvGrpSpPr>
          <p:grpSpPr bwMode="auto">
            <a:xfrm>
              <a:off x="576" y="2880"/>
              <a:ext cx="192" cy="144"/>
              <a:chOff x="768" y="3072"/>
              <a:chExt cx="192" cy="144"/>
            </a:xfrm>
          </p:grpSpPr>
          <p:sp>
            <p:nvSpPr>
              <p:cNvPr id="293339" name="AutoShape 475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40" name="AutoShape 476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41" name="AutoShape 477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296" name="Group 478"/>
            <p:cNvGrpSpPr>
              <a:grpSpLocks/>
            </p:cNvGrpSpPr>
            <p:nvPr/>
          </p:nvGrpSpPr>
          <p:grpSpPr bwMode="auto">
            <a:xfrm rot="-8330457">
              <a:off x="720" y="2928"/>
              <a:ext cx="192" cy="144"/>
              <a:chOff x="768" y="3072"/>
              <a:chExt cx="192" cy="144"/>
            </a:xfrm>
          </p:grpSpPr>
          <p:sp>
            <p:nvSpPr>
              <p:cNvPr id="293343" name="AutoShape 479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44" name="AutoShape 480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45" name="AutoShape 481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300" name="Group 482"/>
            <p:cNvGrpSpPr>
              <a:grpSpLocks/>
            </p:cNvGrpSpPr>
            <p:nvPr/>
          </p:nvGrpSpPr>
          <p:grpSpPr bwMode="auto">
            <a:xfrm>
              <a:off x="672" y="3024"/>
              <a:ext cx="192" cy="144"/>
              <a:chOff x="768" y="3072"/>
              <a:chExt cx="192" cy="144"/>
            </a:xfrm>
          </p:grpSpPr>
          <p:sp>
            <p:nvSpPr>
              <p:cNvPr id="293347" name="AutoShape 483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48" name="AutoShape 484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49" name="AutoShape 485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304" name="Group 486"/>
            <p:cNvGrpSpPr>
              <a:grpSpLocks/>
            </p:cNvGrpSpPr>
            <p:nvPr/>
          </p:nvGrpSpPr>
          <p:grpSpPr bwMode="auto">
            <a:xfrm>
              <a:off x="816" y="3024"/>
              <a:ext cx="192" cy="144"/>
              <a:chOff x="768" y="3072"/>
              <a:chExt cx="192" cy="144"/>
            </a:xfrm>
          </p:grpSpPr>
          <p:sp>
            <p:nvSpPr>
              <p:cNvPr id="293351" name="AutoShape 487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52" name="AutoShape 488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53" name="AutoShape 489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308" name="Group 490"/>
            <p:cNvGrpSpPr>
              <a:grpSpLocks/>
            </p:cNvGrpSpPr>
            <p:nvPr/>
          </p:nvGrpSpPr>
          <p:grpSpPr bwMode="auto">
            <a:xfrm rot="-8330457">
              <a:off x="768" y="3120"/>
              <a:ext cx="192" cy="144"/>
              <a:chOff x="768" y="3072"/>
              <a:chExt cx="192" cy="144"/>
            </a:xfrm>
          </p:grpSpPr>
          <p:sp>
            <p:nvSpPr>
              <p:cNvPr id="293355" name="AutoShape 491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56" name="AutoShape 492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57" name="AutoShape 493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309" name="Group 494"/>
            <p:cNvGrpSpPr>
              <a:grpSpLocks/>
            </p:cNvGrpSpPr>
            <p:nvPr/>
          </p:nvGrpSpPr>
          <p:grpSpPr bwMode="auto">
            <a:xfrm>
              <a:off x="912" y="3120"/>
              <a:ext cx="192" cy="144"/>
              <a:chOff x="768" y="3072"/>
              <a:chExt cx="192" cy="144"/>
            </a:xfrm>
          </p:grpSpPr>
          <p:sp>
            <p:nvSpPr>
              <p:cNvPr id="293359" name="AutoShape 495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60" name="AutoShape 496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61" name="AutoShape 497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3313" name="Group 498"/>
            <p:cNvGrpSpPr>
              <a:grpSpLocks/>
            </p:cNvGrpSpPr>
            <p:nvPr/>
          </p:nvGrpSpPr>
          <p:grpSpPr bwMode="auto">
            <a:xfrm>
              <a:off x="864" y="3216"/>
              <a:ext cx="192" cy="144"/>
              <a:chOff x="768" y="3072"/>
              <a:chExt cx="192" cy="144"/>
            </a:xfrm>
          </p:grpSpPr>
          <p:sp>
            <p:nvSpPr>
              <p:cNvPr id="293363" name="AutoShape 499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44" cy="96"/>
              </a:xfrm>
              <a:prstGeom prst="hexagon">
                <a:avLst>
                  <a:gd name="adj" fmla="val 37500"/>
                  <a:gd name="vf" fmla="val 115470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64" name="AutoShape 500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96" cy="96"/>
              </a:xfrm>
              <a:prstGeom prst="octagon">
                <a:avLst>
                  <a:gd name="adj" fmla="val 29287"/>
                </a:avLst>
              </a:pr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93365" name="AutoShape 501"/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96" cy="9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sp>
        <p:nvSpPr>
          <p:cNvPr id="293366" name="Text Box 502"/>
          <p:cNvSpPr txBox="1">
            <a:spLocks noChangeArrowheads="1"/>
          </p:cNvSpPr>
          <p:nvPr/>
        </p:nvSpPr>
        <p:spPr bwMode="auto">
          <a:xfrm>
            <a:off x="6705600" y="441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400" b="1" baseline="-25000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1</a:t>
            </a:r>
            <a:endParaRPr lang="en-US" sz="2400" b="1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93367" name="Line 503"/>
          <p:cNvSpPr>
            <a:spLocks noChangeShapeType="1"/>
          </p:cNvSpPr>
          <p:nvPr/>
        </p:nvSpPr>
        <p:spPr bwMode="auto">
          <a:xfrm rot="17394738" flipV="1">
            <a:off x="6781800" y="4191000"/>
            <a:ext cx="457200" cy="15240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93368" name="Line 504"/>
          <p:cNvSpPr>
            <a:spLocks noChangeShapeType="1"/>
          </p:cNvSpPr>
          <p:nvPr/>
        </p:nvSpPr>
        <p:spPr bwMode="auto">
          <a:xfrm rot="3065581" flipV="1">
            <a:off x="5944395" y="3047206"/>
            <a:ext cx="436562" cy="149225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93369" name="Text Box 505"/>
          <p:cNvSpPr txBox="1">
            <a:spLocks noChangeArrowheads="1"/>
          </p:cNvSpPr>
          <p:nvPr/>
        </p:nvSpPr>
        <p:spPr bwMode="auto">
          <a:xfrm>
            <a:off x="5486400" y="26670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</a:t>
            </a:r>
            <a:endParaRPr lang="en-US" sz="2000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93370" name="AutoShape 506" descr="White marble"/>
          <p:cNvSpPr>
            <a:spLocks noChangeArrowheads="1"/>
          </p:cNvSpPr>
          <p:nvPr/>
        </p:nvSpPr>
        <p:spPr bwMode="auto">
          <a:xfrm rot="1663369">
            <a:off x="6324600" y="3352800"/>
            <a:ext cx="533400" cy="76200"/>
          </a:xfrm>
          <a:prstGeom prst="cube">
            <a:avLst>
              <a:gd name="adj" fmla="val 25000"/>
            </a:avLst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93371" name="AutoShape 507" descr="White marble"/>
          <p:cNvSpPr>
            <a:spLocks noChangeArrowheads="1"/>
          </p:cNvSpPr>
          <p:nvPr/>
        </p:nvSpPr>
        <p:spPr bwMode="auto">
          <a:xfrm rot="-1606730">
            <a:off x="7772400" y="4495800"/>
            <a:ext cx="533400" cy="76200"/>
          </a:xfrm>
          <a:prstGeom prst="cube">
            <a:avLst>
              <a:gd name="adj" fmla="val 25000"/>
            </a:avLst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93372" name="AutoShape 508" descr="White marble"/>
          <p:cNvSpPr>
            <a:spLocks noChangeArrowheads="1"/>
          </p:cNvSpPr>
          <p:nvPr/>
        </p:nvSpPr>
        <p:spPr bwMode="auto">
          <a:xfrm rot="-3388114">
            <a:off x="7315200" y="2895600"/>
            <a:ext cx="533400" cy="76200"/>
          </a:xfrm>
          <a:prstGeom prst="cube">
            <a:avLst>
              <a:gd name="adj" fmla="val 25000"/>
            </a:avLst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93373" name="AutoShape 509" descr="White marble"/>
          <p:cNvSpPr>
            <a:spLocks noChangeArrowheads="1"/>
          </p:cNvSpPr>
          <p:nvPr/>
        </p:nvSpPr>
        <p:spPr bwMode="auto">
          <a:xfrm rot="5738293">
            <a:off x="6248400" y="2590800"/>
            <a:ext cx="533400" cy="76200"/>
          </a:xfrm>
          <a:prstGeom prst="cube">
            <a:avLst>
              <a:gd name="adj" fmla="val 25000"/>
            </a:avLst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93374" name="AutoShape 510" descr="White marble"/>
          <p:cNvSpPr>
            <a:spLocks noChangeArrowheads="1"/>
          </p:cNvSpPr>
          <p:nvPr/>
        </p:nvSpPr>
        <p:spPr bwMode="auto">
          <a:xfrm rot="-462899">
            <a:off x="7162800" y="3352800"/>
            <a:ext cx="533400" cy="76200"/>
          </a:xfrm>
          <a:prstGeom prst="cube">
            <a:avLst>
              <a:gd name="adj" fmla="val 25000"/>
            </a:avLst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93317" name="Group 511"/>
          <p:cNvGrpSpPr>
            <a:grpSpLocks/>
          </p:cNvGrpSpPr>
          <p:nvPr/>
        </p:nvGrpSpPr>
        <p:grpSpPr bwMode="auto">
          <a:xfrm>
            <a:off x="0" y="5715000"/>
            <a:ext cx="9220200" cy="1143000"/>
            <a:chOff x="96" y="3504"/>
            <a:chExt cx="5808" cy="720"/>
          </a:xfrm>
        </p:grpSpPr>
        <p:sp>
          <p:nvSpPr>
            <p:cNvPr id="293376" name="Rectangle 512"/>
            <p:cNvSpPr>
              <a:spLocks noChangeArrowheads="1"/>
            </p:cNvSpPr>
            <p:nvPr/>
          </p:nvSpPr>
          <p:spPr bwMode="auto">
            <a:xfrm>
              <a:off x="96" y="3504"/>
              <a:ext cx="5808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lvl="1" eaLnBrk="0" hangingPunct="0"/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Cu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Hg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>
                  <a:latin typeface="Symbol" pitchFamily="18" charset="2"/>
                </a:rPr>
                <a:t>Þ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   Cu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   Ag</a:t>
              </a:r>
              <a:r>
                <a:rPr lang="en-US" sz="2000" b="1" baseline="-25000" dirty="0"/>
                <a:t>2</a:t>
              </a:r>
              <a:r>
                <a:rPr lang="en-US" sz="2000" b="1" dirty="0"/>
                <a:t>Hg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 +    Cu</a:t>
              </a:r>
              <a:r>
                <a:rPr lang="en-US" sz="2000" b="1" baseline="-25000" dirty="0"/>
                <a:t>6</a:t>
              </a:r>
              <a:r>
                <a:rPr lang="en-US" sz="2000" b="1" dirty="0"/>
                <a:t>Sn</a:t>
              </a:r>
              <a:r>
                <a:rPr lang="en-US" sz="2000" b="1" baseline="-25000" dirty="0"/>
                <a:t>5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</a:p>
            <a:p>
              <a:pPr lvl="1"/>
              <a:endParaRPr lang="en-US" sz="2000" b="1" dirty="0">
                <a:latin typeface="Times New Roman" pitchFamily="18" charset="0"/>
              </a:endParaRPr>
            </a:p>
          </p:txBody>
        </p:sp>
        <p:sp>
          <p:nvSpPr>
            <p:cNvPr id="293377" name="Text Box 513"/>
            <p:cNvSpPr txBox="1">
              <a:spLocks noChangeArrowheads="1"/>
            </p:cNvSpPr>
            <p:nvPr/>
          </p:nvSpPr>
          <p:spPr bwMode="auto">
            <a:xfrm>
              <a:off x="3408" y="4032"/>
              <a:ext cx="2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/>
                <a:t>Phillip’s Science of Dental Materials 2003</a:t>
              </a:r>
            </a:p>
          </p:txBody>
        </p:sp>
        <p:sp>
          <p:nvSpPr>
            <p:cNvPr id="293378" name="Rectangle 514"/>
            <p:cNvSpPr>
              <a:spLocks noChangeArrowheads="1"/>
            </p:cNvSpPr>
            <p:nvPr/>
          </p:nvSpPr>
          <p:spPr bwMode="auto">
            <a:xfrm>
              <a:off x="576" y="3648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93379" name="Rectangle 515"/>
            <p:cNvSpPr>
              <a:spLocks noChangeArrowheads="1"/>
            </p:cNvSpPr>
            <p:nvPr/>
          </p:nvSpPr>
          <p:spPr bwMode="auto">
            <a:xfrm>
              <a:off x="2640" y="3648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93380" name="Rectangle 516"/>
            <p:cNvSpPr>
              <a:spLocks noChangeArrowheads="1"/>
            </p:cNvSpPr>
            <p:nvPr/>
          </p:nvSpPr>
          <p:spPr bwMode="auto">
            <a:xfrm>
              <a:off x="4176" y="3648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293381" name="Rectangle 517"/>
            <p:cNvSpPr>
              <a:spLocks noChangeArrowheads="1"/>
            </p:cNvSpPr>
            <p:nvPr/>
          </p:nvSpPr>
          <p:spPr bwMode="auto">
            <a:xfrm>
              <a:off x="5088" y="3648"/>
              <a:ext cx="2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</a:t>
              </a:r>
            </a:p>
          </p:txBody>
        </p:sp>
        <p:sp>
          <p:nvSpPr>
            <p:cNvPr id="293382" name="Rectangle 518"/>
            <p:cNvSpPr>
              <a:spLocks noChangeArrowheads="1"/>
            </p:cNvSpPr>
            <p:nvPr/>
          </p:nvSpPr>
          <p:spPr bwMode="auto">
            <a:xfrm>
              <a:off x="1351" y="3631"/>
              <a:ext cx="24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>
                  <a:latin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293383" name="Rectangle 519"/>
            <p:cNvSpPr>
              <a:spLocks noChangeArrowheads="1"/>
            </p:cNvSpPr>
            <p:nvPr/>
          </p:nvSpPr>
          <p:spPr bwMode="auto">
            <a:xfrm>
              <a:off x="3408" y="3648"/>
              <a:ext cx="24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>
                  <a:latin typeface="Times New Roman" pitchFamily="18" charset="0"/>
                  <a:sym typeface="Symbol" pitchFamily="18" charset="2"/>
                </a:rPr>
                <a:t></a:t>
              </a:r>
            </a:p>
          </p:txBody>
        </p:sp>
      </p:grp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21229" y="1314453"/>
            <a:ext cx="6945086" cy="8273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9860663"/>
              </p:ext>
            </p:extLst>
          </p:nvPr>
        </p:nvGraphicFramePr>
        <p:xfrm>
          <a:off x="533401" y="2816678"/>
          <a:ext cx="7674428" cy="2952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:a16="http://schemas.microsoft.com/office/drawing/2014/main" xmlns="" val="3411213719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COMPOSITION</a:t>
                      </a:r>
                    </a:p>
                    <a:p>
                      <a:r>
                        <a:rPr lang="en-US" sz="1400" dirty="0"/>
                        <a:t>CLASSIFICATION OF AMALGAM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INDICATIONS</a:t>
                      </a:r>
                    </a:p>
                    <a:p>
                      <a:r>
                        <a:rPr lang="en-US" sz="1400" dirty="0"/>
                        <a:t>ADVANTAGES</a:t>
                      </a:r>
                    </a:p>
                    <a:p>
                      <a:r>
                        <a:rPr lang="en-US" sz="1400" dirty="0"/>
                        <a:t>METALLURGICAL PHASES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3599247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TERMONOLOGIES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AFFECTIVE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57729749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81743" y="2266325"/>
            <a:ext cx="7347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1"/>
          <p:cNvGrpSpPr>
            <a:grpSpLocks/>
          </p:cNvGrpSpPr>
          <p:nvPr/>
        </p:nvGrpSpPr>
        <p:grpSpPr bwMode="auto">
          <a:xfrm>
            <a:off x="0" y="692150"/>
            <a:ext cx="8915400" cy="6124575"/>
            <a:chOff x="0" y="436"/>
            <a:chExt cx="5616" cy="3858"/>
          </a:xfrm>
        </p:grpSpPr>
        <p:grpSp>
          <p:nvGrpSpPr>
            <p:cNvPr id="3" name="Group 511"/>
            <p:cNvGrpSpPr>
              <a:grpSpLocks/>
            </p:cNvGrpSpPr>
            <p:nvPr/>
          </p:nvGrpSpPr>
          <p:grpSpPr bwMode="auto">
            <a:xfrm>
              <a:off x="3552" y="2400"/>
              <a:ext cx="2064" cy="1894"/>
              <a:chOff x="3360" y="1104"/>
              <a:chExt cx="2064" cy="1982"/>
            </a:xfrm>
          </p:grpSpPr>
          <p:sp>
            <p:nvSpPr>
              <p:cNvPr id="559108" name="Rectangle 4"/>
              <p:cNvSpPr>
                <a:spLocks noChangeArrowheads="1"/>
              </p:cNvSpPr>
              <p:nvPr/>
            </p:nvSpPr>
            <p:spPr bwMode="auto">
              <a:xfrm>
                <a:off x="3360" y="1245"/>
                <a:ext cx="2064" cy="1827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4002" y="1104"/>
                <a:ext cx="1033" cy="1102"/>
                <a:chOff x="2064" y="0"/>
                <a:chExt cx="1081" cy="1129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2880" y="624"/>
                  <a:ext cx="192" cy="144"/>
                  <a:chOff x="768" y="3072"/>
                  <a:chExt cx="192" cy="144"/>
                </a:xfrm>
              </p:grpSpPr>
              <p:sp>
                <p:nvSpPr>
                  <p:cNvPr id="559111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12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13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 rot="937368">
                  <a:off x="2544" y="624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7" name="Group 11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16" name="AutoShape 1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17" name="AutoShape 1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18" name="AutoShape 1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8" name="Group 15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20" name="AutoShape 1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21" name="AutoShape 1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22" name="AutoShape 1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9" name="Group 19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24" name="AutoShape 2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25" name="AutoShape 2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26" name="AutoShape 2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10" name="Group 23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28" name="AutoShape 2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29" name="AutoShape 2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30" name="AutoShape 2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1" name="Group 27"/>
                <p:cNvGrpSpPr>
                  <a:grpSpLocks/>
                </p:cNvGrpSpPr>
                <p:nvPr/>
              </p:nvGrpSpPr>
              <p:grpSpPr bwMode="auto">
                <a:xfrm rot="4359055">
                  <a:off x="2136" y="648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12" name="Group 28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33" name="AutoShape 2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34" name="AutoShape 3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35" name="AutoShape 3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13" name="Group 32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37" name="AutoShape 3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38" name="AutoShape 3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39" name="AutoShape 3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14" name="Group 36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41" name="AutoShape 3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42" name="AutoShape 3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43" name="AutoShape 3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15" name="Group 40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45" name="AutoShape 4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46" name="AutoShape 4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47" name="AutoShape 4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59148" name="Oval 44"/>
                <p:cNvSpPr>
                  <a:spLocks noChangeArrowheads="1"/>
                </p:cNvSpPr>
                <p:nvPr/>
              </p:nvSpPr>
              <p:spPr bwMode="auto">
                <a:xfrm>
                  <a:off x="2160" y="240"/>
                  <a:ext cx="768" cy="672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14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112" y="482"/>
                  <a:ext cx="912" cy="2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400" b="1">
                      <a:solidFill>
                        <a:schemeClr val="accent1">
                          <a:lumMod val="75000"/>
                        </a:schemeClr>
                      </a:solidFill>
                    </a:rPr>
                    <a:t>Ag-Sn Alloy</a:t>
                  </a:r>
                </a:p>
              </p:txBody>
            </p:sp>
            <p:grpSp>
              <p:nvGrpSpPr>
                <p:cNvPr id="16" name="Group 46"/>
                <p:cNvGrpSpPr>
                  <a:grpSpLocks/>
                </p:cNvGrpSpPr>
                <p:nvPr/>
              </p:nvGrpSpPr>
              <p:grpSpPr bwMode="auto">
                <a:xfrm>
                  <a:off x="2064" y="672"/>
                  <a:ext cx="192" cy="144"/>
                  <a:chOff x="768" y="3072"/>
                  <a:chExt cx="192" cy="144"/>
                </a:xfrm>
              </p:grpSpPr>
              <p:sp>
                <p:nvSpPr>
                  <p:cNvPr id="559151" name="AutoShape 4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52" name="AutoShape 4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53" name="AutoShape 4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7" name="Group 50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285" y="199"/>
                  <a:ext cx="192" cy="144"/>
                  <a:chOff x="768" y="3072"/>
                  <a:chExt cx="192" cy="144"/>
                </a:xfrm>
              </p:grpSpPr>
              <p:sp>
                <p:nvSpPr>
                  <p:cNvPr id="559155" name="AutoShape 5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56" name="AutoShape 5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57" name="AutoShape 5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8" name="Group 54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136" y="312"/>
                  <a:ext cx="192" cy="144"/>
                  <a:chOff x="768" y="3072"/>
                  <a:chExt cx="192" cy="144"/>
                </a:xfrm>
              </p:grpSpPr>
              <p:sp>
                <p:nvSpPr>
                  <p:cNvPr id="559159" name="AutoShape 5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60" name="AutoShape 5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61" name="AutoShape 5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19" name="Group 58" descr="Granite"/>
                <p:cNvGrpSpPr>
                  <a:grpSpLocks/>
                </p:cNvGrpSpPr>
                <p:nvPr/>
              </p:nvGrpSpPr>
              <p:grpSpPr bwMode="auto">
                <a:xfrm rot="-3616631">
                  <a:off x="2088" y="408"/>
                  <a:ext cx="192" cy="144"/>
                  <a:chOff x="768" y="3072"/>
                  <a:chExt cx="192" cy="144"/>
                </a:xfrm>
              </p:grpSpPr>
              <p:sp>
                <p:nvSpPr>
                  <p:cNvPr id="559163" name="AutoShape 5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64" name="AutoShape 6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65" name="AutoShape 6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0" name="Group 62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040" y="552"/>
                  <a:ext cx="192" cy="144"/>
                  <a:chOff x="768" y="3072"/>
                  <a:chExt cx="192" cy="144"/>
                </a:xfrm>
              </p:grpSpPr>
              <p:sp>
                <p:nvSpPr>
                  <p:cNvPr id="559167" name="AutoShape 6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68" name="AutoShape 6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169" name="AutoShape 6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1" name="Group 66"/>
                <p:cNvGrpSpPr>
                  <a:grpSpLocks/>
                </p:cNvGrpSpPr>
                <p:nvPr/>
              </p:nvGrpSpPr>
              <p:grpSpPr bwMode="auto">
                <a:xfrm rot="17094657">
                  <a:off x="2664" y="216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22" name="Group 67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72" name="AutoShape 6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73" name="AutoShape 6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74" name="AutoShape 7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23" name="Group 71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76" name="AutoShape 7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77" name="AutoShape 7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78" name="AutoShape 7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24" name="Group 75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80" name="AutoShape 7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81" name="AutoShape 7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82" name="AutoShape 7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25" name="Group 79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84" name="AutoShape 8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85" name="AutoShape 8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86" name="AutoShape 8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6" name="Group 83"/>
                <p:cNvGrpSpPr>
                  <a:grpSpLocks/>
                </p:cNvGrpSpPr>
                <p:nvPr/>
              </p:nvGrpSpPr>
              <p:grpSpPr bwMode="auto">
                <a:xfrm rot="13270334">
                  <a:off x="2304" y="0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27" name="Group 84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89" name="AutoShape 8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90" name="AutoShape 8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91" name="AutoShape 8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28" name="Group 88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93" name="AutoShape 8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94" name="AutoShape 9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95" name="AutoShape 9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29" name="Group 92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197" name="AutoShape 9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98" name="AutoShape 9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199" name="AutoShape 9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30" name="Group 96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01" name="AutoShape 9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02" name="AutoShape 9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03" name="AutoShape 9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31" name="Group 100"/>
              <p:cNvGrpSpPr>
                <a:grpSpLocks/>
              </p:cNvGrpSpPr>
              <p:nvPr/>
            </p:nvGrpSpPr>
            <p:grpSpPr bwMode="auto">
              <a:xfrm>
                <a:off x="4461" y="2041"/>
                <a:ext cx="941" cy="1031"/>
                <a:chOff x="2064" y="0"/>
                <a:chExt cx="1081" cy="1129"/>
              </a:xfrm>
            </p:grpSpPr>
            <p:grpSp>
              <p:nvGrpSpPr>
                <p:cNvPr id="559360" name="Group 101"/>
                <p:cNvGrpSpPr>
                  <a:grpSpLocks/>
                </p:cNvGrpSpPr>
                <p:nvPr/>
              </p:nvGrpSpPr>
              <p:grpSpPr bwMode="auto">
                <a:xfrm>
                  <a:off x="2880" y="624"/>
                  <a:ext cx="192" cy="144"/>
                  <a:chOff x="768" y="3072"/>
                  <a:chExt cx="192" cy="144"/>
                </a:xfrm>
              </p:grpSpPr>
              <p:sp>
                <p:nvSpPr>
                  <p:cNvPr id="559206" name="AutoShape 10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07" name="AutoShape 10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08" name="AutoShape 10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361" name="Group 105"/>
                <p:cNvGrpSpPr>
                  <a:grpSpLocks/>
                </p:cNvGrpSpPr>
                <p:nvPr/>
              </p:nvGrpSpPr>
              <p:grpSpPr bwMode="auto">
                <a:xfrm rot="937368">
                  <a:off x="2544" y="624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59365" name="Group 106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11" name="AutoShape 10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12" name="AutoShape 10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13" name="AutoShape 10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369" name="Group 110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15" name="AutoShape 11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16" name="AutoShape 11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17" name="AutoShape 11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373" name="Group 114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19" name="AutoShape 11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20" name="AutoShape 11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21" name="AutoShape 11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377" name="Group 118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23" name="AutoShape 11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24" name="AutoShape 12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25" name="AutoShape 12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559378" name="Group 122"/>
                <p:cNvGrpSpPr>
                  <a:grpSpLocks/>
                </p:cNvGrpSpPr>
                <p:nvPr/>
              </p:nvGrpSpPr>
              <p:grpSpPr bwMode="auto">
                <a:xfrm rot="4359055">
                  <a:off x="2136" y="648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59382" name="Group 123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28" name="AutoShape 12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29" name="AutoShape 12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30" name="AutoShape 12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386" name="Group 127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32" name="AutoShape 12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33" name="AutoShape 12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34" name="AutoShape 13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390" name="Group 131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36" name="AutoShape 13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37" name="AutoShape 13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38" name="AutoShape 13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60098" name="Group 135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40" name="AutoShape 13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41" name="AutoShape 13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42" name="AutoShape 13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59243" name="Oval 139"/>
                <p:cNvSpPr>
                  <a:spLocks noChangeArrowheads="1"/>
                </p:cNvSpPr>
                <p:nvPr/>
              </p:nvSpPr>
              <p:spPr bwMode="auto">
                <a:xfrm>
                  <a:off x="2160" y="240"/>
                  <a:ext cx="768" cy="672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244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2112" y="480"/>
                  <a:ext cx="912" cy="2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400" b="1">
                      <a:solidFill>
                        <a:schemeClr val="accent1">
                          <a:lumMod val="75000"/>
                        </a:schemeClr>
                      </a:solidFill>
                    </a:rPr>
                    <a:t>Ag-Sn Alloy</a:t>
                  </a:r>
                </a:p>
              </p:txBody>
            </p:sp>
            <p:grpSp>
              <p:nvGrpSpPr>
                <p:cNvPr id="560102" name="Group 141"/>
                <p:cNvGrpSpPr>
                  <a:grpSpLocks/>
                </p:cNvGrpSpPr>
                <p:nvPr/>
              </p:nvGrpSpPr>
              <p:grpSpPr bwMode="auto">
                <a:xfrm>
                  <a:off x="2064" y="672"/>
                  <a:ext cx="192" cy="144"/>
                  <a:chOff x="768" y="3072"/>
                  <a:chExt cx="192" cy="144"/>
                </a:xfrm>
              </p:grpSpPr>
              <p:sp>
                <p:nvSpPr>
                  <p:cNvPr id="559246" name="AutoShape 14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47" name="AutoShape 14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48" name="AutoShape 14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0106" name="Group 145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285" y="199"/>
                  <a:ext cx="192" cy="144"/>
                  <a:chOff x="768" y="3072"/>
                  <a:chExt cx="192" cy="144"/>
                </a:xfrm>
              </p:grpSpPr>
              <p:sp>
                <p:nvSpPr>
                  <p:cNvPr id="559250" name="AutoShape 14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51" name="AutoShape 14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52" name="AutoShape 14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0110" name="Group 149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136" y="312"/>
                  <a:ext cx="192" cy="144"/>
                  <a:chOff x="768" y="3072"/>
                  <a:chExt cx="192" cy="144"/>
                </a:xfrm>
              </p:grpSpPr>
              <p:sp>
                <p:nvSpPr>
                  <p:cNvPr id="559254" name="AutoShape 15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55" name="AutoShape 15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56" name="AutoShape 15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0111" name="Group 153" descr="Granite"/>
                <p:cNvGrpSpPr>
                  <a:grpSpLocks/>
                </p:cNvGrpSpPr>
                <p:nvPr/>
              </p:nvGrpSpPr>
              <p:grpSpPr bwMode="auto">
                <a:xfrm rot="-3616631">
                  <a:off x="2088" y="408"/>
                  <a:ext cx="192" cy="144"/>
                  <a:chOff x="768" y="3072"/>
                  <a:chExt cx="192" cy="144"/>
                </a:xfrm>
              </p:grpSpPr>
              <p:sp>
                <p:nvSpPr>
                  <p:cNvPr id="559258" name="AutoShape 15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59" name="AutoShape 15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60" name="AutoShape 15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0115" name="Group 157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040" y="552"/>
                  <a:ext cx="192" cy="144"/>
                  <a:chOff x="768" y="3072"/>
                  <a:chExt cx="192" cy="144"/>
                </a:xfrm>
              </p:grpSpPr>
              <p:sp>
                <p:nvSpPr>
                  <p:cNvPr id="559262" name="AutoShape 15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63" name="AutoShape 15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264" name="AutoShape 16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0119" name="Group 161"/>
                <p:cNvGrpSpPr>
                  <a:grpSpLocks/>
                </p:cNvGrpSpPr>
                <p:nvPr/>
              </p:nvGrpSpPr>
              <p:grpSpPr bwMode="auto">
                <a:xfrm rot="17094657">
                  <a:off x="2664" y="216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60123" name="Group 162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67" name="AutoShape 16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68" name="AutoShape 16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69" name="AutoShape 16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60127" name="Group 166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71" name="AutoShape 16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72" name="AutoShape 16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73" name="AutoShape 16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394" name="Group 170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75" name="AutoShape 17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76" name="AutoShape 17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77" name="AutoShape 17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398" name="Group 174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79" name="AutoShape 17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80" name="AutoShape 17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81" name="AutoShape 17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559399" name="Group 178"/>
                <p:cNvGrpSpPr>
                  <a:grpSpLocks/>
                </p:cNvGrpSpPr>
                <p:nvPr/>
              </p:nvGrpSpPr>
              <p:grpSpPr bwMode="auto">
                <a:xfrm rot="13270334">
                  <a:off x="2304" y="0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59403" name="Group 179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84" name="AutoShape 18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85" name="AutoShape 18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86" name="AutoShape 18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07" name="Group 183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88" name="AutoShape 18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89" name="AutoShape 18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90" name="AutoShape 18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11" name="Group 187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92" name="AutoShape 18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93" name="AutoShape 18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94" name="AutoShape 19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15" name="Group 191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296" name="AutoShape 19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97" name="AutoShape 19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298" name="AutoShape 19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559416" name="Group 195"/>
              <p:cNvGrpSpPr>
                <a:grpSpLocks/>
              </p:cNvGrpSpPr>
              <p:nvPr/>
            </p:nvGrpSpPr>
            <p:grpSpPr bwMode="auto">
              <a:xfrm>
                <a:off x="3406" y="1947"/>
                <a:ext cx="917" cy="938"/>
                <a:chOff x="2064" y="0"/>
                <a:chExt cx="1081" cy="1129"/>
              </a:xfrm>
            </p:grpSpPr>
            <p:grpSp>
              <p:nvGrpSpPr>
                <p:cNvPr id="559420" name="Group 196"/>
                <p:cNvGrpSpPr>
                  <a:grpSpLocks/>
                </p:cNvGrpSpPr>
                <p:nvPr/>
              </p:nvGrpSpPr>
              <p:grpSpPr bwMode="auto">
                <a:xfrm>
                  <a:off x="2880" y="624"/>
                  <a:ext cx="192" cy="144"/>
                  <a:chOff x="768" y="3072"/>
                  <a:chExt cx="192" cy="144"/>
                </a:xfrm>
              </p:grpSpPr>
              <p:sp>
                <p:nvSpPr>
                  <p:cNvPr id="559301" name="AutoShape 19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02" name="AutoShape 19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03" name="AutoShape 19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424" name="Group 200"/>
                <p:cNvGrpSpPr>
                  <a:grpSpLocks/>
                </p:cNvGrpSpPr>
                <p:nvPr/>
              </p:nvGrpSpPr>
              <p:grpSpPr bwMode="auto">
                <a:xfrm rot="937368">
                  <a:off x="2544" y="624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59428" name="Group 201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06" name="AutoShape 20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07" name="AutoShape 20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08" name="AutoShape 20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32" name="Group 205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10" name="AutoShape 20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11" name="AutoShape 20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12" name="AutoShape 20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33" name="Group 209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14" name="AutoShape 21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15" name="AutoShape 21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16" name="AutoShape 21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37" name="Group 213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18" name="AutoShape 21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19" name="AutoShape 21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20" name="AutoShape 21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559441" name="Group 217"/>
                <p:cNvGrpSpPr>
                  <a:grpSpLocks/>
                </p:cNvGrpSpPr>
                <p:nvPr/>
              </p:nvGrpSpPr>
              <p:grpSpPr bwMode="auto">
                <a:xfrm rot="4359055">
                  <a:off x="2136" y="648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59445" name="Group 218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23" name="AutoShape 21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24" name="AutoShape 22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25" name="AutoShape 22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49" name="Group 222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27" name="AutoShape 22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28" name="AutoShape 22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29" name="AutoShape 22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53" name="Group 226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31" name="AutoShape 22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32" name="AutoShape 22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33" name="AutoShape 22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57" name="Group 230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35" name="AutoShape 23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36" name="AutoShape 23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37" name="AutoShape 23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59338" name="Oval 234"/>
                <p:cNvSpPr>
                  <a:spLocks noChangeArrowheads="1"/>
                </p:cNvSpPr>
                <p:nvPr/>
              </p:nvSpPr>
              <p:spPr bwMode="auto">
                <a:xfrm>
                  <a:off x="2160" y="240"/>
                  <a:ext cx="768" cy="672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339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112" y="479"/>
                  <a:ext cx="913" cy="2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400" b="1">
                      <a:solidFill>
                        <a:schemeClr val="accent1">
                          <a:lumMod val="75000"/>
                        </a:schemeClr>
                      </a:solidFill>
                    </a:rPr>
                    <a:t>Ag-Sn Alloy</a:t>
                  </a:r>
                </a:p>
              </p:txBody>
            </p:sp>
            <p:grpSp>
              <p:nvGrpSpPr>
                <p:cNvPr id="559461" name="Group 236"/>
                <p:cNvGrpSpPr>
                  <a:grpSpLocks/>
                </p:cNvGrpSpPr>
                <p:nvPr/>
              </p:nvGrpSpPr>
              <p:grpSpPr bwMode="auto">
                <a:xfrm>
                  <a:off x="2064" y="672"/>
                  <a:ext cx="192" cy="144"/>
                  <a:chOff x="768" y="3072"/>
                  <a:chExt cx="192" cy="144"/>
                </a:xfrm>
              </p:grpSpPr>
              <p:sp>
                <p:nvSpPr>
                  <p:cNvPr id="559341" name="AutoShape 23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42" name="AutoShape 23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43" name="AutoShape 23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462" name="Group 240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285" y="199"/>
                  <a:ext cx="192" cy="144"/>
                  <a:chOff x="768" y="3072"/>
                  <a:chExt cx="192" cy="144"/>
                </a:xfrm>
              </p:grpSpPr>
              <p:sp>
                <p:nvSpPr>
                  <p:cNvPr id="559345" name="AutoShape 24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46" name="AutoShape 24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47" name="AutoShape 24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466" name="Group 244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136" y="312"/>
                  <a:ext cx="192" cy="144"/>
                  <a:chOff x="768" y="3072"/>
                  <a:chExt cx="192" cy="144"/>
                </a:xfrm>
              </p:grpSpPr>
              <p:sp>
                <p:nvSpPr>
                  <p:cNvPr id="559349" name="AutoShape 24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50" name="AutoShape 24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51" name="AutoShape 24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470" name="Group 248" descr="Granite"/>
                <p:cNvGrpSpPr>
                  <a:grpSpLocks/>
                </p:cNvGrpSpPr>
                <p:nvPr/>
              </p:nvGrpSpPr>
              <p:grpSpPr bwMode="auto">
                <a:xfrm rot="-3616631">
                  <a:off x="2088" y="408"/>
                  <a:ext cx="192" cy="144"/>
                  <a:chOff x="768" y="3072"/>
                  <a:chExt cx="192" cy="144"/>
                </a:xfrm>
              </p:grpSpPr>
              <p:sp>
                <p:nvSpPr>
                  <p:cNvPr id="559353" name="AutoShape 24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54" name="AutoShape 25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55" name="AutoShape 25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474" name="Group 252" descr="Granite"/>
                <p:cNvGrpSpPr>
                  <a:grpSpLocks/>
                </p:cNvGrpSpPr>
                <p:nvPr/>
              </p:nvGrpSpPr>
              <p:grpSpPr bwMode="auto">
                <a:xfrm rot="4713825">
                  <a:off x="2040" y="552"/>
                  <a:ext cx="192" cy="144"/>
                  <a:chOff x="768" y="3072"/>
                  <a:chExt cx="192" cy="144"/>
                </a:xfrm>
              </p:grpSpPr>
              <p:sp>
                <p:nvSpPr>
                  <p:cNvPr id="559357" name="AutoShape 25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58" name="AutoShape 25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359" name="AutoShape 25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478" name="Group 256"/>
                <p:cNvGrpSpPr>
                  <a:grpSpLocks/>
                </p:cNvGrpSpPr>
                <p:nvPr/>
              </p:nvGrpSpPr>
              <p:grpSpPr bwMode="auto">
                <a:xfrm rot="17094657">
                  <a:off x="2664" y="216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59482" name="Group 257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62" name="AutoShape 25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63" name="AutoShape 25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64" name="AutoShape 26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86" name="Group 261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66" name="AutoShape 26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67" name="AutoShape 26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68" name="AutoShape 26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90" name="Group 265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70" name="AutoShape 26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71" name="AutoShape 26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72" name="AutoShape 26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491" name="Group 269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74" name="AutoShape 27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75" name="AutoShape 27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76" name="AutoShape 272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559495" name="Group 273"/>
                <p:cNvGrpSpPr>
                  <a:grpSpLocks/>
                </p:cNvGrpSpPr>
                <p:nvPr/>
              </p:nvGrpSpPr>
              <p:grpSpPr bwMode="auto">
                <a:xfrm rot="13270334">
                  <a:off x="2304" y="0"/>
                  <a:ext cx="457" cy="505"/>
                  <a:chOff x="1021" y="3059"/>
                  <a:chExt cx="457" cy="505"/>
                </a:xfrm>
              </p:grpSpPr>
              <p:grpSp>
                <p:nvGrpSpPr>
                  <p:cNvPr id="559499" name="Group 274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997" y="339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79" name="AutoShape 27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80" name="AutoShape 276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81" name="AutoShape 27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503" name="Group 278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133" y="3289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83" name="AutoShape 27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84" name="AutoShape 280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85" name="AutoShape 281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507" name="Group 282" descr="Granite"/>
                  <p:cNvGrpSpPr>
                    <a:grpSpLocks/>
                  </p:cNvGrpSpPr>
                  <p:nvPr/>
                </p:nvGrpSpPr>
                <p:grpSpPr bwMode="auto">
                  <a:xfrm rot="-13996117">
                    <a:off x="1221" y="3186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87" name="AutoShape 283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88" name="AutoShape 284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89" name="AutoShape 285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559511" name="Group 286" descr="Granite"/>
                  <p:cNvGrpSpPr>
                    <a:grpSpLocks/>
                  </p:cNvGrpSpPr>
                  <p:nvPr/>
                </p:nvGrpSpPr>
                <p:grpSpPr bwMode="auto">
                  <a:xfrm rot="-5665660">
                    <a:off x="1310" y="3083"/>
                    <a:ext cx="192" cy="144"/>
                    <a:chOff x="768" y="3072"/>
                    <a:chExt cx="192" cy="144"/>
                  </a:xfrm>
                </p:grpSpPr>
                <p:sp>
                  <p:nvSpPr>
                    <p:cNvPr id="559391" name="AutoShape 287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3072"/>
                      <a:ext cx="144" cy="96"/>
                    </a:xfrm>
                    <a:prstGeom prst="hexagon">
                      <a:avLst>
                        <a:gd name="adj" fmla="val 37500"/>
                        <a:gd name="vf" fmla="val 11547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92" name="AutoShape 288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3120"/>
                      <a:ext cx="96" cy="96"/>
                    </a:xfrm>
                    <a:prstGeom prst="octagon">
                      <a:avLst>
                        <a:gd name="adj" fmla="val 29287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59393" name="AutoShape 289" descr="Granite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120"/>
                      <a:ext cx="96" cy="96"/>
                    </a:xfrm>
                    <a:custGeom>
                      <a:avLst/>
                      <a:gdLst>
                        <a:gd name="G0" fmla="+- 5400 0 0"/>
                        <a:gd name="G1" fmla="+- 21600 0 5400"/>
                        <a:gd name="G2" fmla="*/ 5400 1 2"/>
                        <a:gd name="G3" fmla="+- 21600 0 G2"/>
                        <a:gd name="G4" fmla="+/ 5400 21600 2"/>
                        <a:gd name="G5" fmla="+/ G1 0 2"/>
                        <a:gd name="G6" fmla="*/ 21600 21600 5400"/>
                        <a:gd name="G7" fmla="*/ G6 1 2"/>
                        <a:gd name="G8" fmla="+- 21600 0 G7"/>
                        <a:gd name="G9" fmla="*/ 21600 1 2"/>
                        <a:gd name="G10" fmla="+- 5400 0 G9"/>
                        <a:gd name="G11" fmla="?: G10 G8 0"/>
                        <a:gd name="G12" fmla="?: G10 G7 21600"/>
                        <a:gd name="T0" fmla="*/ 18900 w 21600"/>
                        <a:gd name="T1" fmla="*/ 10800 h 21600"/>
                        <a:gd name="T2" fmla="*/ 10800 w 21600"/>
                        <a:gd name="T3" fmla="*/ 21600 h 21600"/>
                        <a:gd name="T4" fmla="*/ 2700 w 21600"/>
                        <a:gd name="T5" fmla="*/ 10800 h 21600"/>
                        <a:gd name="T6" fmla="*/ 10800 w 21600"/>
                        <a:gd name="T7" fmla="*/ 0 h 21600"/>
                        <a:gd name="T8" fmla="*/ 4500 w 21600"/>
                        <a:gd name="T9" fmla="*/ 4500 h 21600"/>
                        <a:gd name="T10" fmla="*/ 17100 w 21600"/>
                        <a:gd name="T11" fmla="*/ 171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IN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559515" name="Group 290"/>
              <p:cNvGrpSpPr>
                <a:grpSpLocks/>
              </p:cNvGrpSpPr>
              <p:nvPr/>
            </p:nvGrpSpPr>
            <p:grpSpPr bwMode="auto">
              <a:xfrm>
                <a:off x="4944" y="1824"/>
                <a:ext cx="192" cy="144"/>
                <a:chOff x="768" y="3072"/>
                <a:chExt cx="192" cy="144"/>
              </a:xfrm>
            </p:grpSpPr>
            <p:sp>
              <p:nvSpPr>
                <p:cNvPr id="559395" name="AutoShape 291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396" name="AutoShape 292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397" name="AutoShape 293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519" name="Group 294"/>
              <p:cNvGrpSpPr>
                <a:grpSpLocks/>
              </p:cNvGrpSpPr>
              <p:nvPr/>
            </p:nvGrpSpPr>
            <p:grpSpPr bwMode="auto">
              <a:xfrm rot="2113300">
                <a:off x="4560" y="1824"/>
                <a:ext cx="457" cy="505"/>
                <a:chOff x="1021" y="3059"/>
                <a:chExt cx="457" cy="505"/>
              </a:xfrm>
            </p:grpSpPr>
            <p:grpSp>
              <p:nvGrpSpPr>
                <p:cNvPr id="559520" name="Group 295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9400" name="AutoShape 29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01" name="AutoShape 29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02" name="AutoShape 29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24" name="Group 299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9404" name="AutoShape 30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05" name="AutoShape 30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06" name="AutoShape 30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28" name="Group 303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9408" name="AutoShape 30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09" name="AutoShape 30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10" name="AutoShape 30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32" name="Group 307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9412" name="AutoShape 30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13" name="AutoShape 30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14" name="AutoShape 31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536" name="Group 311"/>
              <p:cNvGrpSpPr>
                <a:grpSpLocks/>
              </p:cNvGrpSpPr>
              <p:nvPr/>
            </p:nvGrpSpPr>
            <p:grpSpPr bwMode="auto">
              <a:xfrm rot="3207860">
                <a:off x="3960" y="1752"/>
                <a:ext cx="457" cy="505"/>
                <a:chOff x="1021" y="3059"/>
                <a:chExt cx="457" cy="505"/>
              </a:xfrm>
            </p:grpSpPr>
            <p:grpSp>
              <p:nvGrpSpPr>
                <p:cNvPr id="559540" name="Group 312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9417" name="AutoShape 3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18" name="AutoShape 31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19" name="AutoShape 31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44" name="Group 316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9421" name="AutoShape 31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22" name="AutoShape 31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23" name="AutoShape 31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48" name="Group 320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9425" name="AutoShape 32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26" name="AutoShape 3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27" name="AutoShape 32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49" name="Group 324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9429" name="AutoShape 32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30" name="AutoShape 32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31" name="AutoShape 32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553" name="Group 328"/>
              <p:cNvGrpSpPr>
                <a:grpSpLocks/>
              </p:cNvGrpSpPr>
              <p:nvPr/>
            </p:nvGrpSpPr>
            <p:grpSpPr bwMode="auto">
              <a:xfrm>
                <a:off x="3888" y="2016"/>
                <a:ext cx="528" cy="480"/>
                <a:chOff x="576" y="2880"/>
                <a:chExt cx="528" cy="480"/>
              </a:xfrm>
            </p:grpSpPr>
            <p:grpSp>
              <p:nvGrpSpPr>
                <p:cNvPr id="559557" name="Group 329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9434" name="AutoShape 33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35" name="AutoShape 3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36" name="AutoShape 33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61" name="Group 333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9438" name="AutoShape 33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39" name="AutoShape 33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40" name="AutoShape 33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65" name="Group 337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442" name="AutoShape 33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43" name="AutoShape 33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44" name="AutoShape 34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69" name="Group 341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446" name="AutoShape 34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47" name="AutoShape 3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48" name="AutoShape 34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73" name="Group 345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450" name="AutoShape 3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51" name="AutoShape 3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52" name="AutoShape 3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77" name="Group 349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454" name="AutoShape 3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55" name="AutoShape 3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56" name="AutoShape 3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78" name="Group 353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9458" name="AutoShape 3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59" name="AutoShape 3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60" name="AutoShape 3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582" name="Group 357"/>
              <p:cNvGrpSpPr>
                <a:grpSpLocks/>
              </p:cNvGrpSpPr>
              <p:nvPr/>
            </p:nvGrpSpPr>
            <p:grpSpPr bwMode="auto">
              <a:xfrm>
                <a:off x="4224" y="2016"/>
                <a:ext cx="528" cy="432"/>
                <a:chOff x="576" y="2880"/>
                <a:chExt cx="528" cy="480"/>
              </a:xfrm>
            </p:grpSpPr>
            <p:grpSp>
              <p:nvGrpSpPr>
                <p:cNvPr id="559586" name="Group 358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9463" name="AutoShape 35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64" name="AutoShape 36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65" name="AutoShape 36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90" name="Group 362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9467" name="AutoShape 36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68" name="AutoShape 36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69" name="AutoShape 36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94" name="Group 366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471" name="AutoShape 36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72" name="AutoShape 36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73" name="AutoShape 36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598" name="Group 370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475" name="AutoShape 37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76" name="AutoShape 37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77" name="AutoShape 37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602" name="Group 374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479" name="AutoShape 37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80" name="AutoShape 37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81" name="AutoShape 37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615" name="Group 378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483" name="AutoShape 37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84" name="AutoShape 38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85" name="AutoShape 38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52" name="Group 382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9487" name="AutoShape 38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88" name="AutoShape 38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89" name="AutoShape 38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61156" name="Group 386"/>
              <p:cNvGrpSpPr>
                <a:grpSpLocks/>
              </p:cNvGrpSpPr>
              <p:nvPr/>
            </p:nvGrpSpPr>
            <p:grpSpPr bwMode="auto">
              <a:xfrm rot="-5665660">
                <a:off x="4584" y="1752"/>
                <a:ext cx="528" cy="480"/>
                <a:chOff x="1296" y="2928"/>
                <a:chExt cx="528" cy="480"/>
              </a:xfrm>
            </p:grpSpPr>
            <p:grpSp>
              <p:nvGrpSpPr>
                <p:cNvPr id="561160" name="Group 387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9492" name="AutoShape 38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93" name="AutoShape 38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94" name="AutoShape 39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64" name="Group 391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9496" name="AutoShape 39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97" name="AutoShape 3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498" name="AutoShape 39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70" name="Group 395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9500" name="AutoShape 39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01" name="AutoShape 39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02" name="AutoShape 39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74" name="Group 399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9504" name="AutoShape 40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05" name="AutoShape 40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06" name="AutoShape 40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78" name="Group 403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9508" name="AutoShape 40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09" name="AutoShape 40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10" name="AutoShape 40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82" name="Group 407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9512" name="AutoShape 40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13" name="AutoShape 40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14" name="AutoShape 41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86" name="Group 411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9516" name="AutoShape 41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17" name="AutoShape 41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18" name="AutoShape 41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61190" name="Group 415"/>
              <p:cNvGrpSpPr>
                <a:grpSpLocks/>
              </p:cNvGrpSpPr>
              <p:nvPr/>
            </p:nvGrpSpPr>
            <p:grpSpPr bwMode="auto">
              <a:xfrm rot="-4885010">
                <a:off x="4200" y="2088"/>
                <a:ext cx="528" cy="480"/>
                <a:chOff x="1296" y="2928"/>
                <a:chExt cx="528" cy="480"/>
              </a:xfrm>
            </p:grpSpPr>
            <p:grpSp>
              <p:nvGrpSpPr>
                <p:cNvPr id="561191" name="Group 416"/>
                <p:cNvGrpSpPr>
                  <a:grpSpLocks/>
                </p:cNvGrpSpPr>
                <p:nvPr/>
              </p:nvGrpSpPr>
              <p:grpSpPr bwMode="auto">
                <a:xfrm>
                  <a:off x="1296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9521" name="AutoShape 41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22" name="AutoShape 41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23" name="AutoShape 41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95" name="Group 420"/>
                <p:cNvGrpSpPr>
                  <a:grpSpLocks/>
                </p:cNvGrpSpPr>
                <p:nvPr/>
              </p:nvGrpSpPr>
              <p:grpSpPr bwMode="auto">
                <a:xfrm rot="-8330457">
                  <a:off x="1440" y="2976"/>
                  <a:ext cx="192" cy="144"/>
                  <a:chOff x="768" y="3072"/>
                  <a:chExt cx="192" cy="144"/>
                </a:xfrm>
              </p:grpSpPr>
              <p:sp>
                <p:nvSpPr>
                  <p:cNvPr id="559525" name="AutoShape 42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26" name="AutoShape 4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27" name="AutoShape 42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199" name="Group 424"/>
                <p:cNvGrpSpPr>
                  <a:grpSpLocks/>
                </p:cNvGrpSpPr>
                <p:nvPr/>
              </p:nvGrpSpPr>
              <p:grpSpPr bwMode="auto">
                <a:xfrm>
                  <a:off x="1392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9529" name="AutoShape 42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30" name="AutoShape 42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31" name="AutoShape 42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03" name="Group 428"/>
                <p:cNvGrpSpPr>
                  <a:grpSpLocks/>
                </p:cNvGrpSpPr>
                <p:nvPr/>
              </p:nvGrpSpPr>
              <p:grpSpPr bwMode="auto">
                <a:xfrm>
                  <a:off x="1536" y="3072"/>
                  <a:ext cx="192" cy="144"/>
                  <a:chOff x="768" y="3072"/>
                  <a:chExt cx="192" cy="144"/>
                </a:xfrm>
              </p:grpSpPr>
              <p:sp>
                <p:nvSpPr>
                  <p:cNvPr id="559533" name="AutoShape 42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34" name="AutoShape 43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35" name="AutoShape 43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07" name="Group 432"/>
                <p:cNvGrpSpPr>
                  <a:grpSpLocks/>
                </p:cNvGrpSpPr>
                <p:nvPr/>
              </p:nvGrpSpPr>
              <p:grpSpPr bwMode="auto">
                <a:xfrm rot="-8330457">
                  <a:off x="1488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9537" name="AutoShape 43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38" name="AutoShape 43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39" name="AutoShape 43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08" name="Group 436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192" cy="144"/>
                  <a:chOff x="768" y="3072"/>
                  <a:chExt cx="192" cy="144"/>
                </a:xfrm>
              </p:grpSpPr>
              <p:sp>
                <p:nvSpPr>
                  <p:cNvPr id="559541" name="AutoShape 43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42" name="AutoShape 43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43" name="AutoShape 43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12" name="Group 440"/>
                <p:cNvGrpSpPr>
                  <a:grpSpLocks/>
                </p:cNvGrpSpPr>
                <p:nvPr/>
              </p:nvGrpSpPr>
              <p:grpSpPr bwMode="auto">
                <a:xfrm>
                  <a:off x="1584" y="3264"/>
                  <a:ext cx="192" cy="144"/>
                  <a:chOff x="768" y="3072"/>
                  <a:chExt cx="192" cy="144"/>
                </a:xfrm>
              </p:grpSpPr>
              <p:sp>
                <p:nvSpPr>
                  <p:cNvPr id="559545" name="AutoShape 44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46" name="AutoShape 44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47" name="AutoShape 44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61216" name="Group 444"/>
              <p:cNvGrpSpPr>
                <a:grpSpLocks/>
              </p:cNvGrpSpPr>
              <p:nvPr/>
            </p:nvGrpSpPr>
            <p:grpSpPr bwMode="auto">
              <a:xfrm>
                <a:off x="3888" y="1920"/>
                <a:ext cx="528" cy="480"/>
                <a:chOff x="576" y="2880"/>
                <a:chExt cx="528" cy="480"/>
              </a:xfrm>
            </p:grpSpPr>
            <p:grpSp>
              <p:nvGrpSpPr>
                <p:cNvPr id="561220" name="Group 445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9550" name="AutoShape 4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51" name="AutoShape 4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52" name="AutoShape 4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34" name="Group 449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9554" name="AutoShape 45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55" name="AutoShape 4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56" name="AutoShape 45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45" name="Group 453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558" name="AutoShape 45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59" name="AutoShape 45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60" name="AutoShape 456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46" name="Group 457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562" name="AutoShape 458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63" name="AutoShape 45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64" name="AutoShape 46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49" name="Group 461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566" name="AutoShape 46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67" name="AutoShape 46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68" name="AutoShape 46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50" name="Group 465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570" name="AutoShape 46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71" name="AutoShape 46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72" name="AutoShape 46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52" name="Group 469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9574" name="AutoShape 470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75" name="AutoShape 47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76" name="AutoShape 472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61259" name="Group 473"/>
              <p:cNvGrpSpPr>
                <a:grpSpLocks/>
              </p:cNvGrpSpPr>
              <p:nvPr/>
            </p:nvGrpSpPr>
            <p:grpSpPr bwMode="auto">
              <a:xfrm rot="-5475103">
                <a:off x="4632" y="1848"/>
                <a:ext cx="528" cy="480"/>
                <a:chOff x="576" y="2880"/>
                <a:chExt cx="528" cy="480"/>
              </a:xfrm>
            </p:grpSpPr>
            <p:grpSp>
              <p:nvGrpSpPr>
                <p:cNvPr id="561261" name="Group 474"/>
                <p:cNvGrpSpPr>
                  <a:grpSpLocks/>
                </p:cNvGrpSpPr>
                <p:nvPr/>
              </p:nvGrpSpPr>
              <p:grpSpPr bwMode="auto">
                <a:xfrm>
                  <a:off x="576" y="2880"/>
                  <a:ext cx="192" cy="144"/>
                  <a:chOff x="768" y="3072"/>
                  <a:chExt cx="192" cy="144"/>
                </a:xfrm>
              </p:grpSpPr>
              <p:sp>
                <p:nvSpPr>
                  <p:cNvPr id="559579" name="AutoShape 47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80" name="AutoShape 47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81" name="AutoShape 47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62" name="Group 478"/>
                <p:cNvGrpSpPr>
                  <a:grpSpLocks/>
                </p:cNvGrpSpPr>
                <p:nvPr/>
              </p:nvGrpSpPr>
              <p:grpSpPr bwMode="auto">
                <a:xfrm rot="-8330457">
                  <a:off x="720" y="2928"/>
                  <a:ext cx="192" cy="144"/>
                  <a:chOff x="768" y="3072"/>
                  <a:chExt cx="192" cy="144"/>
                </a:xfrm>
              </p:grpSpPr>
              <p:sp>
                <p:nvSpPr>
                  <p:cNvPr id="559583" name="AutoShape 47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84" name="AutoShape 48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85" name="AutoShape 48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63" name="Group 482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587" name="AutoShape 48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88" name="AutoShape 48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89" name="AutoShape 485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64" name="Group 486"/>
                <p:cNvGrpSpPr>
                  <a:grpSpLocks/>
                </p:cNvGrpSpPr>
                <p:nvPr/>
              </p:nvGrpSpPr>
              <p:grpSpPr bwMode="auto">
                <a:xfrm>
                  <a:off x="816" y="3024"/>
                  <a:ext cx="192" cy="144"/>
                  <a:chOff x="768" y="3072"/>
                  <a:chExt cx="192" cy="144"/>
                </a:xfrm>
              </p:grpSpPr>
              <p:sp>
                <p:nvSpPr>
                  <p:cNvPr id="559591" name="AutoShape 48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92" name="AutoShape 48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93" name="AutoShape 489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65" name="Group 490"/>
                <p:cNvGrpSpPr>
                  <a:grpSpLocks/>
                </p:cNvGrpSpPr>
                <p:nvPr/>
              </p:nvGrpSpPr>
              <p:grpSpPr bwMode="auto">
                <a:xfrm rot="-8330457">
                  <a:off x="768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595" name="AutoShape 491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96" name="AutoShape 49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597" name="AutoShape 493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66" name="Group 494"/>
                <p:cNvGrpSpPr>
                  <a:grpSpLocks/>
                </p:cNvGrpSpPr>
                <p:nvPr/>
              </p:nvGrpSpPr>
              <p:grpSpPr bwMode="auto">
                <a:xfrm>
                  <a:off x="912" y="3120"/>
                  <a:ext cx="192" cy="144"/>
                  <a:chOff x="768" y="3072"/>
                  <a:chExt cx="192" cy="144"/>
                </a:xfrm>
              </p:grpSpPr>
              <p:sp>
                <p:nvSpPr>
                  <p:cNvPr id="559599" name="AutoShape 495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600" name="AutoShape 49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601" name="AutoShape 4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67" name="Group 498"/>
                <p:cNvGrpSpPr>
                  <a:grpSpLocks/>
                </p:cNvGrpSpPr>
                <p:nvPr/>
              </p:nvGrpSpPr>
              <p:grpSpPr bwMode="auto">
                <a:xfrm>
                  <a:off x="864" y="3216"/>
                  <a:ext cx="192" cy="144"/>
                  <a:chOff x="768" y="3072"/>
                  <a:chExt cx="192" cy="144"/>
                </a:xfrm>
              </p:grpSpPr>
              <p:sp>
                <p:nvSpPr>
                  <p:cNvPr id="559603" name="AutoShape 49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604" name="AutoShape 50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605" name="AutoShape 501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9606" name="Text Box 502"/>
              <p:cNvSpPr txBox="1">
                <a:spLocks noChangeArrowheads="1"/>
              </p:cNvSpPr>
              <p:nvPr/>
            </p:nvSpPr>
            <p:spPr bwMode="auto">
              <a:xfrm>
                <a:off x="4224" y="2784"/>
                <a:ext cx="432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</a:t>
                </a:r>
                <a:r>
                  <a:rPr lang="en-US" sz="2400" b="1" baseline="-2500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1</a:t>
                </a:r>
                <a:endParaRPr lang="en-US" sz="2400" b="1" baseline="-2500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9607" name="Line 503"/>
              <p:cNvSpPr>
                <a:spLocks noChangeShapeType="1"/>
              </p:cNvSpPr>
              <p:nvPr/>
            </p:nvSpPr>
            <p:spPr bwMode="auto">
              <a:xfrm rot="17394738" flipV="1">
                <a:off x="4272" y="2640"/>
                <a:ext cx="288" cy="96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608" name="Line 504"/>
              <p:cNvSpPr>
                <a:spLocks noChangeShapeType="1"/>
              </p:cNvSpPr>
              <p:nvPr/>
            </p:nvSpPr>
            <p:spPr bwMode="auto">
              <a:xfrm rot="3065581" flipV="1">
                <a:off x="3744" y="1920"/>
                <a:ext cx="275" cy="94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609" name="Text Box 505"/>
              <p:cNvSpPr txBox="1">
                <a:spLocks noChangeArrowheads="1"/>
              </p:cNvSpPr>
              <p:nvPr/>
            </p:nvSpPr>
            <p:spPr bwMode="auto">
              <a:xfrm>
                <a:off x="3456" y="1679"/>
                <a:ext cx="43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</a:t>
                </a:r>
                <a:endParaRPr lang="en-US" sz="20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9610" name="AutoShape 506" descr="White marble"/>
              <p:cNvSpPr>
                <a:spLocks noChangeArrowheads="1"/>
              </p:cNvSpPr>
              <p:nvPr/>
            </p:nvSpPr>
            <p:spPr bwMode="auto">
              <a:xfrm rot="1663369">
                <a:off x="3984" y="2112"/>
                <a:ext cx="336" cy="48"/>
              </a:xfrm>
              <a:prstGeom prst="cube">
                <a:avLst>
                  <a:gd name="adj" fmla="val 25000"/>
                </a:avLst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611" name="AutoShape 507" descr="White marble"/>
              <p:cNvSpPr>
                <a:spLocks noChangeArrowheads="1"/>
              </p:cNvSpPr>
              <p:nvPr/>
            </p:nvSpPr>
            <p:spPr bwMode="auto">
              <a:xfrm rot="-1606730">
                <a:off x="4896" y="2832"/>
                <a:ext cx="336" cy="48"/>
              </a:xfrm>
              <a:prstGeom prst="cube">
                <a:avLst>
                  <a:gd name="adj" fmla="val 25000"/>
                </a:avLst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612" name="AutoShape 508" descr="White marble"/>
              <p:cNvSpPr>
                <a:spLocks noChangeArrowheads="1"/>
              </p:cNvSpPr>
              <p:nvPr/>
            </p:nvSpPr>
            <p:spPr bwMode="auto">
              <a:xfrm rot="-3388114">
                <a:off x="4608" y="1824"/>
                <a:ext cx="336" cy="48"/>
              </a:xfrm>
              <a:prstGeom prst="cube">
                <a:avLst>
                  <a:gd name="adj" fmla="val 25000"/>
                </a:avLst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613" name="AutoShape 509" descr="White marble"/>
              <p:cNvSpPr>
                <a:spLocks noChangeArrowheads="1"/>
              </p:cNvSpPr>
              <p:nvPr/>
            </p:nvSpPr>
            <p:spPr bwMode="auto">
              <a:xfrm rot="5738293">
                <a:off x="3936" y="1632"/>
                <a:ext cx="336" cy="48"/>
              </a:xfrm>
              <a:prstGeom prst="cube">
                <a:avLst>
                  <a:gd name="adj" fmla="val 25000"/>
                </a:avLst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614" name="AutoShape 510" descr="White marble"/>
              <p:cNvSpPr>
                <a:spLocks noChangeArrowheads="1"/>
              </p:cNvSpPr>
              <p:nvPr/>
            </p:nvSpPr>
            <p:spPr bwMode="auto">
              <a:xfrm rot="-462899">
                <a:off x="4512" y="2112"/>
                <a:ext cx="336" cy="48"/>
              </a:xfrm>
              <a:prstGeom prst="cube">
                <a:avLst>
                  <a:gd name="adj" fmla="val 25000"/>
                </a:avLst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61268" name="Group 1118"/>
            <p:cNvGrpSpPr>
              <a:grpSpLocks/>
            </p:cNvGrpSpPr>
            <p:nvPr/>
          </p:nvGrpSpPr>
          <p:grpSpPr bwMode="auto">
            <a:xfrm>
              <a:off x="3552" y="436"/>
              <a:ext cx="2016" cy="1868"/>
              <a:chOff x="1824" y="960"/>
              <a:chExt cx="2160" cy="1961"/>
            </a:xfrm>
          </p:grpSpPr>
          <p:sp>
            <p:nvSpPr>
              <p:cNvPr id="559916" name="Rectangle 812"/>
              <p:cNvSpPr>
                <a:spLocks noChangeArrowheads="1"/>
              </p:cNvSpPr>
              <p:nvPr/>
            </p:nvSpPr>
            <p:spPr bwMode="auto">
              <a:xfrm>
                <a:off x="1824" y="1099"/>
                <a:ext cx="2160" cy="1806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917" name="Line 813"/>
              <p:cNvSpPr>
                <a:spLocks noChangeShapeType="1"/>
              </p:cNvSpPr>
              <p:nvPr/>
            </p:nvSpPr>
            <p:spPr bwMode="auto">
              <a:xfrm rot="1180294" flipV="1">
                <a:off x="2208" y="1515"/>
                <a:ext cx="288" cy="93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561269" name="Group 814"/>
              <p:cNvGrpSpPr>
                <a:grpSpLocks/>
              </p:cNvGrpSpPr>
              <p:nvPr/>
            </p:nvGrpSpPr>
            <p:grpSpPr bwMode="auto">
              <a:xfrm>
                <a:off x="3312" y="1562"/>
                <a:ext cx="192" cy="139"/>
                <a:chOff x="768" y="3072"/>
                <a:chExt cx="192" cy="144"/>
              </a:xfrm>
            </p:grpSpPr>
            <p:sp>
              <p:nvSpPr>
                <p:cNvPr id="559919" name="AutoShape 815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20" name="AutoShape 816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21" name="AutoShape 817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61270" name="Group 818"/>
              <p:cNvGrpSpPr>
                <a:grpSpLocks/>
              </p:cNvGrpSpPr>
              <p:nvPr/>
            </p:nvGrpSpPr>
            <p:grpSpPr bwMode="auto">
              <a:xfrm rot="937368">
                <a:off x="2976" y="1562"/>
                <a:ext cx="456" cy="487"/>
                <a:chOff x="1021" y="3059"/>
                <a:chExt cx="457" cy="505"/>
              </a:xfrm>
            </p:grpSpPr>
            <p:grpSp>
              <p:nvGrpSpPr>
                <p:cNvPr id="561271" name="Group 81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9924" name="AutoShape 82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25" name="AutoShape 82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26" name="AutoShape 82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72" name="Group 823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9928" name="AutoShape 82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29" name="AutoShape 82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30" name="AutoShape 82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73" name="Group 827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9932" name="AutoShape 82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33" name="AutoShape 82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34" name="AutoShape 83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74" name="Group 831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9936" name="AutoShape 83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37" name="AutoShape 83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38" name="AutoShape 83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61275" name="Group 835"/>
              <p:cNvGrpSpPr>
                <a:grpSpLocks/>
              </p:cNvGrpSpPr>
              <p:nvPr/>
            </p:nvGrpSpPr>
            <p:grpSpPr bwMode="auto">
              <a:xfrm rot="4359055">
                <a:off x="2575" y="1577"/>
                <a:ext cx="441" cy="504"/>
                <a:chOff x="1021" y="3059"/>
                <a:chExt cx="457" cy="505"/>
              </a:xfrm>
            </p:grpSpPr>
            <p:grpSp>
              <p:nvGrpSpPr>
                <p:cNvPr id="561276" name="Group 836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9941" name="AutoShape 83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42" name="AutoShape 83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43" name="AutoShape 83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77" name="Group 840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9945" name="AutoShape 84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46" name="AutoShape 84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47" name="AutoShape 84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78" name="Group 844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9949" name="AutoShape 84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50" name="AutoShape 84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51" name="AutoShape 84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61279" name="Group 848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9953" name="AutoShape 84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54" name="AutoShape 85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55" name="AutoShape 85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59956" name="Oval 852"/>
              <p:cNvSpPr>
                <a:spLocks noChangeArrowheads="1"/>
              </p:cNvSpPr>
              <p:nvPr/>
            </p:nvSpPr>
            <p:spPr bwMode="auto">
              <a:xfrm>
                <a:off x="2592" y="1191"/>
                <a:ext cx="768" cy="649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9957" name="Text Box 853"/>
              <p:cNvSpPr txBox="1">
                <a:spLocks noChangeArrowheads="1"/>
              </p:cNvSpPr>
              <p:nvPr/>
            </p:nvSpPr>
            <p:spPr bwMode="auto">
              <a:xfrm>
                <a:off x="2544" y="1425"/>
                <a:ext cx="912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grpSp>
            <p:nvGrpSpPr>
              <p:cNvPr id="559104" name="Group 854"/>
              <p:cNvGrpSpPr>
                <a:grpSpLocks/>
              </p:cNvGrpSpPr>
              <p:nvPr/>
            </p:nvGrpSpPr>
            <p:grpSpPr bwMode="auto">
              <a:xfrm>
                <a:off x="2496" y="1608"/>
                <a:ext cx="191" cy="139"/>
                <a:chOff x="768" y="3072"/>
                <a:chExt cx="192" cy="144"/>
              </a:xfrm>
            </p:grpSpPr>
            <p:sp>
              <p:nvSpPr>
                <p:cNvPr id="559959" name="AutoShape 85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60" name="AutoShape 85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61" name="AutoShape 85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105" name="Group 858" descr="Granite"/>
              <p:cNvGrpSpPr>
                <a:grpSpLocks/>
              </p:cNvGrpSpPr>
              <p:nvPr/>
            </p:nvGrpSpPr>
            <p:grpSpPr bwMode="auto">
              <a:xfrm rot="4713825">
                <a:off x="2720" y="1150"/>
                <a:ext cx="185" cy="144"/>
                <a:chOff x="768" y="3072"/>
                <a:chExt cx="192" cy="144"/>
              </a:xfrm>
            </p:grpSpPr>
            <p:sp>
              <p:nvSpPr>
                <p:cNvPr id="559963" name="AutoShape 85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64" name="AutoShape 86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65" name="AutoShape 86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106" name="Group 862" descr="Granite"/>
              <p:cNvGrpSpPr>
                <a:grpSpLocks/>
              </p:cNvGrpSpPr>
              <p:nvPr/>
            </p:nvGrpSpPr>
            <p:grpSpPr bwMode="auto">
              <a:xfrm rot="4713825">
                <a:off x="2571" y="1259"/>
                <a:ext cx="186" cy="144"/>
                <a:chOff x="768" y="3072"/>
                <a:chExt cx="192" cy="144"/>
              </a:xfrm>
            </p:grpSpPr>
            <p:sp>
              <p:nvSpPr>
                <p:cNvPr id="559967" name="AutoShape 86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68" name="AutoShape 86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69" name="AutoShape 86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107" name="Group 866" descr="Granite"/>
              <p:cNvGrpSpPr>
                <a:grpSpLocks/>
              </p:cNvGrpSpPr>
              <p:nvPr/>
            </p:nvGrpSpPr>
            <p:grpSpPr bwMode="auto">
              <a:xfrm rot="-3616631">
                <a:off x="2524" y="1351"/>
                <a:ext cx="184" cy="143"/>
                <a:chOff x="768" y="3072"/>
                <a:chExt cx="192" cy="144"/>
              </a:xfrm>
            </p:grpSpPr>
            <p:sp>
              <p:nvSpPr>
                <p:cNvPr id="559971" name="AutoShape 86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72" name="AutoShape 86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73" name="AutoShape 86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109" name="Group 870" descr="Granite"/>
              <p:cNvGrpSpPr>
                <a:grpSpLocks/>
              </p:cNvGrpSpPr>
              <p:nvPr/>
            </p:nvGrpSpPr>
            <p:grpSpPr bwMode="auto">
              <a:xfrm rot="4713825">
                <a:off x="2475" y="1490"/>
                <a:ext cx="186" cy="144"/>
                <a:chOff x="768" y="3072"/>
                <a:chExt cx="192" cy="144"/>
              </a:xfrm>
            </p:grpSpPr>
            <p:sp>
              <p:nvSpPr>
                <p:cNvPr id="559975" name="AutoShape 87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76" name="AutoShape 87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59977" name="AutoShape 87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110" name="Group 874"/>
              <p:cNvGrpSpPr>
                <a:grpSpLocks/>
              </p:cNvGrpSpPr>
              <p:nvPr/>
            </p:nvGrpSpPr>
            <p:grpSpPr bwMode="auto">
              <a:xfrm rot="17094657">
                <a:off x="3103" y="1159"/>
                <a:ext cx="441" cy="506"/>
                <a:chOff x="1021" y="3059"/>
                <a:chExt cx="457" cy="505"/>
              </a:xfrm>
            </p:grpSpPr>
            <p:grpSp>
              <p:nvGrpSpPr>
                <p:cNvPr id="559114" name="Group 875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9980" name="AutoShape 87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81" name="AutoShape 87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82" name="AutoShape 87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15" name="Group 87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59984" name="AutoShape 88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85" name="AutoShape 88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86" name="AutoShape 88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19" name="Group 883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59988" name="AutoShape 88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89" name="AutoShape 88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90" name="AutoShape 88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23" name="Group 88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59992" name="AutoShape 88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93" name="AutoShape 88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94" name="AutoShape 89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127" name="Group 891"/>
              <p:cNvGrpSpPr>
                <a:grpSpLocks/>
              </p:cNvGrpSpPr>
              <p:nvPr/>
            </p:nvGrpSpPr>
            <p:grpSpPr bwMode="auto">
              <a:xfrm rot="13270334">
                <a:off x="2736" y="960"/>
                <a:ext cx="457" cy="487"/>
                <a:chOff x="1021" y="3059"/>
                <a:chExt cx="457" cy="505"/>
              </a:xfrm>
            </p:grpSpPr>
            <p:grpSp>
              <p:nvGrpSpPr>
                <p:cNvPr id="559131" name="Group 89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59997" name="AutoShape 89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98" name="AutoShape 89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59999" name="AutoShape 89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32" name="Group 896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0001" name="AutoShape 89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02" name="AutoShape 89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03" name="AutoShape 89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36" name="Group 900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0005" name="AutoShape 90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06" name="AutoShape 90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07" name="AutoShape 90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40" name="Group 90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0009" name="AutoShape 90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10" name="AutoShape 90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11" name="AutoShape 90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144" name="Group 908"/>
              <p:cNvGrpSpPr>
                <a:grpSpLocks/>
              </p:cNvGrpSpPr>
              <p:nvPr/>
            </p:nvGrpSpPr>
            <p:grpSpPr bwMode="auto">
              <a:xfrm>
                <a:off x="3719" y="2449"/>
                <a:ext cx="175" cy="130"/>
                <a:chOff x="768" y="3072"/>
                <a:chExt cx="192" cy="144"/>
              </a:xfrm>
            </p:grpSpPr>
            <p:sp>
              <p:nvSpPr>
                <p:cNvPr id="560013" name="AutoShape 909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14" name="AutoShape 910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15" name="AutoShape 911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150" name="Group 912"/>
              <p:cNvGrpSpPr>
                <a:grpSpLocks/>
              </p:cNvGrpSpPr>
              <p:nvPr/>
            </p:nvGrpSpPr>
            <p:grpSpPr bwMode="auto">
              <a:xfrm rot="937368">
                <a:off x="3414" y="2449"/>
                <a:ext cx="416" cy="456"/>
                <a:chOff x="1021" y="3059"/>
                <a:chExt cx="457" cy="505"/>
              </a:xfrm>
            </p:grpSpPr>
            <p:grpSp>
              <p:nvGrpSpPr>
                <p:cNvPr id="559154" name="Group 913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0018" name="AutoShape 91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19" name="AutoShape 91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20" name="AutoShape 91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58" name="Group 91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0022" name="AutoShape 91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23" name="AutoShape 91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24" name="AutoShape 92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62" name="Group 921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0026" name="AutoShape 92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27" name="AutoShape 92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28" name="AutoShape 92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66" name="Group 925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0030" name="AutoShape 92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31" name="AutoShape 92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32" name="AutoShape 92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904" name="Group 929"/>
              <p:cNvGrpSpPr>
                <a:grpSpLocks/>
              </p:cNvGrpSpPr>
              <p:nvPr/>
            </p:nvGrpSpPr>
            <p:grpSpPr bwMode="auto">
              <a:xfrm rot="4359055">
                <a:off x="3044" y="2469"/>
                <a:ext cx="412" cy="460"/>
                <a:chOff x="1021" y="3059"/>
                <a:chExt cx="457" cy="505"/>
              </a:xfrm>
            </p:grpSpPr>
            <p:grpSp>
              <p:nvGrpSpPr>
                <p:cNvPr id="559905" name="Group 930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0035" name="AutoShape 93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36" name="AutoShape 93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37" name="AutoShape 93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06" name="Group 93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0039" name="AutoShape 93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40" name="AutoShape 93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41" name="AutoShape 93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07" name="Group 938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0043" name="AutoShape 93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44" name="AutoShape 94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45" name="AutoShape 94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08" name="Group 94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0047" name="AutoShape 94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48" name="AutoShape 94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49" name="AutoShape 94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60050" name="Oval 946"/>
              <p:cNvSpPr>
                <a:spLocks noChangeArrowheads="1"/>
              </p:cNvSpPr>
              <p:nvPr/>
            </p:nvSpPr>
            <p:spPr bwMode="auto">
              <a:xfrm>
                <a:off x="3064" y="2103"/>
                <a:ext cx="699" cy="606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0051" name="Text Box 947"/>
              <p:cNvSpPr txBox="1">
                <a:spLocks noChangeArrowheads="1"/>
              </p:cNvSpPr>
              <p:nvPr/>
            </p:nvSpPr>
            <p:spPr bwMode="auto">
              <a:xfrm>
                <a:off x="3021" y="2317"/>
                <a:ext cx="829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grpSp>
            <p:nvGrpSpPr>
              <p:cNvPr id="559909" name="Group 948"/>
              <p:cNvGrpSpPr>
                <a:grpSpLocks/>
              </p:cNvGrpSpPr>
              <p:nvPr/>
            </p:nvGrpSpPr>
            <p:grpSpPr bwMode="auto">
              <a:xfrm>
                <a:off x="2976" y="2493"/>
                <a:ext cx="175" cy="129"/>
                <a:chOff x="768" y="3072"/>
                <a:chExt cx="192" cy="144"/>
              </a:xfrm>
            </p:grpSpPr>
            <p:sp>
              <p:nvSpPr>
                <p:cNvPr id="560053" name="AutoShape 94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54" name="AutoShape 95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55" name="AutoShape 95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10" name="Group 952" descr="Granite"/>
              <p:cNvGrpSpPr>
                <a:grpSpLocks/>
              </p:cNvGrpSpPr>
              <p:nvPr/>
            </p:nvGrpSpPr>
            <p:grpSpPr bwMode="auto">
              <a:xfrm rot="4713825">
                <a:off x="3178" y="2065"/>
                <a:ext cx="173" cy="132"/>
                <a:chOff x="768" y="3072"/>
                <a:chExt cx="192" cy="144"/>
              </a:xfrm>
            </p:grpSpPr>
            <p:sp>
              <p:nvSpPr>
                <p:cNvPr id="560057" name="AutoShape 95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58" name="AutoShape 95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59" name="AutoShape 95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11" name="Group 956" descr="Granite"/>
              <p:cNvGrpSpPr>
                <a:grpSpLocks/>
              </p:cNvGrpSpPr>
              <p:nvPr/>
            </p:nvGrpSpPr>
            <p:grpSpPr bwMode="auto">
              <a:xfrm rot="4713825">
                <a:off x="3043" y="2167"/>
                <a:ext cx="173" cy="131"/>
                <a:chOff x="768" y="3072"/>
                <a:chExt cx="192" cy="144"/>
              </a:xfrm>
            </p:grpSpPr>
            <p:sp>
              <p:nvSpPr>
                <p:cNvPr id="560061" name="AutoShape 95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62" name="AutoShape 95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63" name="AutoShape 95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12" name="Group 960" descr="Granite"/>
              <p:cNvGrpSpPr>
                <a:grpSpLocks/>
              </p:cNvGrpSpPr>
              <p:nvPr/>
            </p:nvGrpSpPr>
            <p:grpSpPr bwMode="auto">
              <a:xfrm rot="-3616631">
                <a:off x="2999" y="2254"/>
                <a:ext cx="173" cy="131"/>
                <a:chOff x="768" y="3072"/>
                <a:chExt cx="192" cy="144"/>
              </a:xfrm>
            </p:grpSpPr>
            <p:sp>
              <p:nvSpPr>
                <p:cNvPr id="560065" name="AutoShape 96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66" name="AutoShape 96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67" name="AutoShape 96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13" name="Group 964" descr="Granite"/>
              <p:cNvGrpSpPr>
                <a:grpSpLocks/>
              </p:cNvGrpSpPr>
              <p:nvPr/>
            </p:nvGrpSpPr>
            <p:grpSpPr bwMode="auto">
              <a:xfrm rot="4713825">
                <a:off x="2955" y="2383"/>
                <a:ext cx="174" cy="131"/>
                <a:chOff x="768" y="3072"/>
                <a:chExt cx="192" cy="144"/>
              </a:xfrm>
            </p:grpSpPr>
            <p:sp>
              <p:nvSpPr>
                <p:cNvPr id="560069" name="AutoShape 96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70" name="AutoShape 96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071" name="AutoShape 96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14" name="Group 968"/>
              <p:cNvGrpSpPr>
                <a:grpSpLocks/>
              </p:cNvGrpSpPr>
              <p:nvPr/>
            </p:nvGrpSpPr>
            <p:grpSpPr bwMode="auto">
              <a:xfrm rot="17094657">
                <a:off x="3525" y="2079"/>
                <a:ext cx="412" cy="460"/>
                <a:chOff x="1021" y="3059"/>
                <a:chExt cx="457" cy="505"/>
              </a:xfrm>
            </p:grpSpPr>
            <p:grpSp>
              <p:nvGrpSpPr>
                <p:cNvPr id="559915" name="Group 96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0074" name="AutoShape 97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75" name="AutoShape 97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76" name="AutoShape 97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18" name="Group 973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0078" name="AutoShape 97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79" name="AutoShape 97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80" name="AutoShape 97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22" name="Group 977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0082" name="AutoShape 97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83" name="AutoShape 97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84" name="AutoShape 98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23" name="Group 981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0086" name="AutoShape 98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87" name="AutoShape 98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88" name="AutoShape 98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927" name="Group 985"/>
              <p:cNvGrpSpPr>
                <a:grpSpLocks/>
              </p:cNvGrpSpPr>
              <p:nvPr/>
            </p:nvGrpSpPr>
            <p:grpSpPr bwMode="auto">
              <a:xfrm rot="13270334">
                <a:off x="3195" y="1886"/>
                <a:ext cx="416" cy="456"/>
                <a:chOff x="1021" y="3059"/>
                <a:chExt cx="457" cy="505"/>
              </a:xfrm>
            </p:grpSpPr>
            <p:grpSp>
              <p:nvGrpSpPr>
                <p:cNvPr id="559931" name="Group 986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0091" name="AutoShape 98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92" name="AutoShape 98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93" name="AutoShape 98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35" name="Group 990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0095" name="AutoShape 99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96" name="AutoShape 99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097" name="AutoShape 99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70" name="Group 994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0099" name="AutoShape 99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00" name="AutoShape 99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01" name="AutoShape 99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71" name="Group 998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0103" name="AutoShape 99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04" name="AutoShape 100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05" name="AutoShape 100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175" name="Group 1002"/>
              <p:cNvGrpSpPr>
                <a:grpSpLocks/>
              </p:cNvGrpSpPr>
              <p:nvPr/>
            </p:nvGrpSpPr>
            <p:grpSpPr bwMode="auto">
              <a:xfrm>
                <a:off x="2596" y="2305"/>
                <a:ext cx="171" cy="119"/>
                <a:chOff x="768" y="3072"/>
                <a:chExt cx="192" cy="144"/>
              </a:xfrm>
            </p:grpSpPr>
            <p:sp>
              <p:nvSpPr>
                <p:cNvPr id="560107" name="AutoShape 1003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108" name="AutoShape 1004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0109" name="AutoShape 1005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179" name="Group 1006"/>
              <p:cNvGrpSpPr>
                <a:grpSpLocks/>
              </p:cNvGrpSpPr>
              <p:nvPr/>
            </p:nvGrpSpPr>
            <p:grpSpPr bwMode="auto">
              <a:xfrm rot="937368">
                <a:off x="2298" y="2305"/>
                <a:ext cx="406" cy="415"/>
                <a:chOff x="1021" y="3059"/>
                <a:chExt cx="457" cy="505"/>
              </a:xfrm>
            </p:grpSpPr>
            <p:grpSp>
              <p:nvGrpSpPr>
                <p:cNvPr id="559183" name="Group 100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0112" name="AutoShape 100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13" name="AutoShape 100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14" name="AutoShape 101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87" name="Group 1011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0116" name="AutoShape 101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17" name="AutoShape 101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18" name="AutoShape 101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88" name="Group 1015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0120" name="AutoShape 101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21" name="AutoShape 101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22" name="AutoShape 101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192" name="Group 1019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0124" name="AutoShape 102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25" name="AutoShape 102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0126" name="AutoShape 102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196" name="Group 1023"/>
              <p:cNvGrpSpPr>
                <a:grpSpLocks/>
              </p:cNvGrpSpPr>
              <p:nvPr/>
            </p:nvGrpSpPr>
            <p:grpSpPr bwMode="auto">
              <a:xfrm rot="4359055">
                <a:off x="1951" y="2309"/>
                <a:ext cx="375" cy="448"/>
                <a:chOff x="1021" y="3059"/>
                <a:chExt cx="457" cy="505"/>
              </a:xfrm>
            </p:grpSpPr>
            <p:grpSp>
              <p:nvGrpSpPr>
                <p:cNvPr id="559939" name="Group 102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1153" name="AutoShape 102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54" name="AutoShape 102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55" name="AutoShape 102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40" name="Group 1028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1157" name="AutoShape 102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58" name="AutoShape 103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59" name="AutoShape 103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44" name="Group 1032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1161" name="AutoShape 103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62" name="AutoShape 103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63" name="AutoShape 103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948" name="Group 1036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1165" name="AutoShape 103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66" name="AutoShape 103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67" name="AutoShape 103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61168" name="Oval 1040"/>
              <p:cNvSpPr>
                <a:spLocks noChangeArrowheads="1"/>
              </p:cNvSpPr>
              <p:nvPr/>
            </p:nvSpPr>
            <p:spPr bwMode="auto">
              <a:xfrm>
                <a:off x="1957" y="1990"/>
                <a:ext cx="682" cy="55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169" name="Text Box 1041"/>
              <p:cNvSpPr txBox="1">
                <a:spLocks noChangeArrowheads="1"/>
              </p:cNvSpPr>
              <p:nvPr/>
            </p:nvSpPr>
            <p:spPr bwMode="auto">
              <a:xfrm>
                <a:off x="1915" y="2188"/>
                <a:ext cx="81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grpSp>
            <p:nvGrpSpPr>
              <p:cNvPr id="559952" name="Group 1042"/>
              <p:cNvGrpSpPr>
                <a:grpSpLocks/>
              </p:cNvGrpSpPr>
              <p:nvPr/>
            </p:nvGrpSpPr>
            <p:grpSpPr bwMode="auto">
              <a:xfrm>
                <a:off x="1872" y="2345"/>
                <a:ext cx="171" cy="118"/>
                <a:chOff x="768" y="3072"/>
                <a:chExt cx="192" cy="144"/>
              </a:xfrm>
            </p:grpSpPr>
            <p:sp>
              <p:nvSpPr>
                <p:cNvPr id="561171" name="AutoShape 1043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72" name="AutoShape 1044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73" name="AutoShape 1045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58" name="Group 1046" descr="Granite"/>
              <p:cNvGrpSpPr>
                <a:grpSpLocks/>
              </p:cNvGrpSpPr>
              <p:nvPr/>
            </p:nvGrpSpPr>
            <p:grpSpPr bwMode="auto">
              <a:xfrm rot="4713825">
                <a:off x="2074" y="1952"/>
                <a:ext cx="159" cy="127"/>
                <a:chOff x="768" y="3072"/>
                <a:chExt cx="192" cy="144"/>
              </a:xfrm>
            </p:grpSpPr>
            <p:sp>
              <p:nvSpPr>
                <p:cNvPr id="561175" name="AutoShape 1047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76" name="AutoShape 1048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77" name="AutoShape 1049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62" name="Group 1050" descr="Granite"/>
              <p:cNvGrpSpPr>
                <a:grpSpLocks/>
              </p:cNvGrpSpPr>
              <p:nvPr/>
            </p:nvGrpSpPr>
            <p:grpSpPr bwMode="auto">
              <a:xfrm rot="4713825">
                <a:off x="1942" y="2044"/>
                <a:ext cx="159" cy="129"/>
                <a:chOff x="768" y="3072"/>
                <a:chExt cx="192" cy="144"/>
              </a:xfrm>
            </p:grpSpPr>
            <p:sp>
              <p:nvSpPr>
                <p:cNvPr id="561179" name="AutoShape 1051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80" name="AutoShape 1052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81" name="AutoShape 1053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966" name="Group 1054" descr="Granite"/>
              <p:cNvGrpSpPr>
                <a:grpSpLocks/>
              </p:cNvGrpSpPr>
              <p:nvPr/>
            </p:nvGrpSpPr>
            <p:grpSpPr bwMode="auto">
              <a:xfrm rot="-3616631">
                <a:off x="1899" y="2124"/>
                <a:ext cx="159" cy="128"/>
                <a:chOff x="768" y="3072"/>
                <a:chExt cx="192" cy="144"/>
              </a:xfrm>
            </p:grpSpPr>
            <p:sp>
              <p:nvSpPr>
                <p:cNvPr id="561183" name="AutoShape 1055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84" name="AutoShape 1056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85" name="AutoShape 1057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200" name="Group 1058" descr="Granite"/>
              <p:cNvGrpSpPr>
                <a:grpSpLocks/>
              </p:cNvGrpSpPr>
              <p:nvPr/>
            </p:nvGrpSpPr>
            <p:grpSpPr bwMode="auto">
              <a:xfrm rot="4713825">
                <a:off x="1857" y="2242"/>
                <a:ext cx="157" cy="128"/>
                <a:chOff x="768" y="3072"/>
                <a:chExt cx="192" cy="144"/>
              </a:xfrm>
            </p:grpSpPr>
            <p:sp>
              <p:nvSpPr>
                <p:cNvPr id="561187" name="AutoShape 1059" descr="Granite"/>
                <p:cNvSpPr>
                  <a:spLocks noChangeArrowheads="1"/>
                </p:cNvSpPr>
                <p:nvPr/>
              </p:nvSpPr>
              <p:spPr bwMode="auto">
                <a:xfrm>
                  <a:off x="768" y="3072"/>
                  <a:ext cx="144" cy="96"/>
                </a:xfrm>
                <a:prstGeom prst="hexagon">
                  <a:avLst>
                    <a:gd name="adj" fmla="val 37500"/>
                    <a:gd name="vf" fmla="val 115470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88" name="AutoShape 1060" descr="Granite"/>
                <p:cNvSpPr>
                  <a:spLocks noChangeArrowheads="1"/>
                </p:cNvSpPr>
                <p:nvPr/>
              </p:nvSpPr>
              <p:spPr bwMode="auto">
                <a:xfrm>
                  <a:off x="816" y="3120"/>
                  <a:ext cx="96" cy="96"/>
                </a:xfrm>
                <a:prstGeom prst="octagon">
                  <a:avLst>
                    <a:gd name="adj" fmla="val 29287"/>
                  </a:avLst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61189" name="AutoShape 1061" descr="Granite"/>
                <p:cNvSpPr>
                  <a:spLocks noChangeArrowheads="1"/>
                </p:cNvSpPr>
                <p:nvPr/>
              </p:nvSpPr>
              <p:spPr bwMode="auto">
                <a:xfrm>
                  <a:off x="864" y="3120"/>
                  <a:ext cx="96" cy="9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59204" name="Group 1062"/>
              <p:cNvGrpSpPr>
                <a:grpSpLocks/>
              </p:cNvGrpSpPr>
              <p:nvPr/>
            </p:nvGrpSpPr>
            <p:grpSpPr bwMode="auto">
              <a:xfrm rot="17094657">
                <a:off x="2420" y="1954"/>
                <a:ext cx="375" cy="448"/>
                <a:chOff x="1021" y="3059"/>
                <a:chExt cx="457" cy="505"/>
              </a:xfrm>
            </p:grpSpPr>
            <p:grpSp>
              <p:nvGrpSpPr>
                <p:cNvPr id="559205" name="Group 1063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1192" name="AutoShape 106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93" name="AutoShape 106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94" name="AutoShape 106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209" name="Group 1067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1196" name="AutoShape 106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97" name="AutoShape 106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198" name="AutoShape 107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210" name="Group 1071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1200" name="AutoShape 107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01" name="AutoShape 107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02" name="AutoShape 107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214" name="Group 1075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1204" name="AutoShape 107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05" name="AutoShape 107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06" name="AutoShape 1078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559218" name="Group 1079"/>
              <p:cNvGrpSpPr>
                <a:grpSpLocks/>
              </p:cNvGrpSpPr>
              <p:nvPr/>
            </p:nvGrpSpPr>
            <p:grpSpPr bwMode="auto">
              <a:xfrm rot="13270334">
                <a:off x="2086" y="1793"/>
                <a:ext cx="405" cy="415"/>
                <a:chOff x="1021" y="3059"/>
                <a:chExt cx="457" cy="505"/>
              </a:xfrm>
            </p:grpSpPr>
            <p:grpSp>
              <p:nvGrpSpPr>
                <p:cNvPr id="559222" name="Group 1080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997" y="3396"/>
                  <a:ext cx="192" cy="144"/>
                  <a:chOff x="768" y="3072"/>
                  <a:chExt cx="192" cy="144"/>
                </a:xfrm>
              </p:grpSpPr>
              <p:sp>
                <p:nvSpPr>
                  <p:cNvPr id="561209" name="AutoShape 108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10" name="AutoShape 1082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11" name="AutoShape 108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226" name="Group 1084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133" y="3289"/>
                  <a:ext cx="192" cy="144"/>
                  <a:chOff x="768" y="3072"/>
                  <a:chExt cx="192" cy="144"/>
                </a:xfrm>
              </p:grpSpPr>
              <p:sp>
                <p:nvSpPr>
                  <p:cNvPr id="561213" name="AutoShape 108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14" name="AutoShape 1086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15" name="AutoShape 1087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227" name="Group 1088" descr="Granite"/>
                <p:cNvGrpSpPr>
                  <a:grpSpLocks/>
                </p:cNvGrpSpPr>
                <p:nvPr/>
              </p:nvGrpSpPr>
              <p:grpSpPr bwMode="auto">
                <a:xfrm rot="-13996117">
                  <a:off x="1221" y="3186"/>
                  <a:ext cx="192" cy="144"/>
                  <a:chOff x="768" y="3072"/>
                  <a:chExt cx="192" cy="144"/>
                </a:xfrm>
              </p:grpSpPr>
              <p:sp>
                <p:nvSpPr>
                  <p:cNvPr id="561217" name="AutoShape 1089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18" name="AutoShape 1090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19" name="AutoShape 1091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559231" name="Group 1092" descr="Granite"/>
                <p:cNvGrpSpPr>
                  <a:grpSpLocks/>
                </p:cNvGrpSpPr>
                <p:nvPr/>
              </p:nvGrpSpPr>
              <p:grpSpPr bwMode="auto">
                <a:xfrm rot="-5665660">
                  <a:off x="1310" y="3083"/>
                  <a:ext cx="192" cy="144"/>
                  <a:chOff x="768" y="3072"/>
                  <a:chExt cx="192" cy="144"/>
                </a:xfrm>
              </p:grpSpPr>
              <p:sp>
                <p:nvSpPr>
                  <p:cNvPr id="561221" name="AutoShape 1093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072"/>
                    <a:ext cx="144" cy="96"/>
                  </a:xfrm>
                  <a:prstGeom prst="hexagon">
                    <a:avLst>
                      <a:gd name="adj" fmla="val 37500"/>
                      <a:gd name="vf" fmla="val 115470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22" name="AutoShape 1094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3120"/>
                    <a:ext cx="96" cy="96"/>
                  </a:xfrm>
                  <a:prstGeom prst="octagon">
                    <a:avLst>
                      <a:gd name="adj" fmla="val 29287"/>
                    </a:avLst>
                  </a:pr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561223" name="AutoShape 1095" descr="Granite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3120"/>
                    <a:ext cx="96" cy="96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blipFill dpi="0" rotWithShape="0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IN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561224" name="Text Box 1096"/>
              <p:cNvSpPr txBox="1">
                <a:spLocks noChangeArrowheads="1"/>
              </p:cNvSpPr>
              <p:nvPr/>
            </p:nvSpPr>
            <p:spPr bwMode="auto">
              <a:xfrm>
                <a:off x="2208" y="2719"/>
                <a:ext cx="971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Mercury (Hg)</a:t>
                </a:r>
              </a:p>
            </p:txBody>
          </p:sp>
          <p:sp>
            <p:nvSpPr>
              <p:cNvPr id="561225" name="Text Box 1097"/>
              <p:cNvSpPr txBox="1">
                <a:spLocks noChangeArrowheads="1"/>
              </p:cNvSpPr>
              <p:nvPr/>
            </p:nvSpPr>
            <p:spPr bwMode="auto">
              <a:xfrm>
                <a:off x="1919" y="1378"/>
                <a:ext cx="337" cy="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8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sym typeface="Symbol" pitchFamily="18" charset="2"/>
                  </a:rPr>
                  <a:t></a:t>
                </a:r>
                <a:endParaRPr lang="en-US" sz="2800" b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1226" name="Line 1098"/>
              <p:cNvSpPr>
                <a:spLocks noChangeShapeType="1"/>
              </p:cNvSpPr>
              <p:nvPr/>
            </p:nvSpPr>
            <p:spPr bwMode="auto">
              <a:xfrm rot="-20419706">
                <a:off x="3175" y="1647"/>
                <a:ext cx="192" cy="186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227" name="Text Box 1099"/>
              <p:cNvSpPr txBox="1">
                <a:spLocks noChangeArrowheads="1"/>
              </p:cNvSpPr>
              <p:nvPr/>
            </p:nvSpPr>
            <p:spPr bwMode="auto">
              <a:xfrm>
                <a:off x="3264" y="1792"/>
                <a:ext cx="288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61228" name="Text Box 1100"/>
              <p:cNvSpPr txBox="1">
                <a:spLocks noChangeArrowheads="1"/>
              </p:cNvSpPr>
              <p:nvPr/>
            </p:nvSpPr>
            <p:spPr bwMode="auto">
              <a:xfrm>
                <a:off x="2544" y="1933"/>
                <a:ext cx="288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Sn</a:t>
                </a:r>
              </a:p>
            </p:txBody>
          </p:sp>
          <p:sp>
            <p:nvSpPr>
              <p:cNvPr id="561229" name="Line 1101"/>
              <p:cNvSpPr>
                <a:spLocks noChangeShapeType="1"/>
              </p:cNvSpPr>
              <p:nvPr/>
            </p:nvSpPr>
            <p:spPr bwMode="auto">
              <a:xfrm rot="-20419706">
                <a:off x="2733" y="1714"/>
                <a:ext cx="0" cy="232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230" name="Line 1102"/>
              <p:cNvSpPr>
                <a:spLocks noChangeShapeType="1"/>
              </p:cNvSpPr>
              <p:nvPr/>
            </p:nvSpPr>
            <p:spPr bwMode="auto">
              <a:xfrm rot="-31667131">
                <a:off x="3120" y="2025"/>
                <a:ext cx="192" cy="185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231" name="Text Box 1103"/>
              <p:cNvSpPr txBox="1">
                <a:spLocks noChangeArrowheads="1"/>
              </p:cNvSpPr>
              <p:nvPr/>
            </p:nvSpPr>
            <p:spPr bwMode="auto">
              <a:xfrm>
                <a:off x="2736" y="2073"/>
                <a:ext cx="28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</a:t>
                </a:r>
              </a:p>
            </p:txBody>
          </p:sp>
          <p:sp>
            <p:nvSpPr>
              <p:cNvPr id="561232" name="Text Box 1104"/>
              <p:cNvSpPr txBox="1">
                <a:spLocks noChangeArrowheads="1"/>
              </p:cNvSpPr>
              <p:nvPr/>
            </p:nvSpPr>
            <p:spPr bwMode="auto">
              <a:xfrm>
                <a:off x="2928" y="1933"/>
                <a:ext cx="289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Sn</a:t>
                </a:r>
              </a:p>
            </p:txBody>
          </p:sp>
          <p:sp>
            <p:nvSpPr>
              <p:cNvPr id="561233" name="Line 1105"/>
              <p:cNvSpPr>
                <a:spLocks noChangeShapeType="1"/>
              </p:cNvSpPr>
              <p:nvPr/>
            </p:nvSpPr>
            <p:spPr bwMode="auto">
              <a:xfrm rot="-24800801">
                <a:off x="2594" y="2115"/>
                <a:ext cx="140" cy="144"/>
              </a:xfrm>
              <a:prstGeom prst="line">
                <a:avLst/>
              </a:prstGeom>
              <a:noFill/>
              <a:ln w="222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559970" name="Group 1117"/>
            <p:cNvGrpSpPr>
              <a:grpSpLocks/>
            </p:cNvGrpSpPr>
            <p:nvPr/>
          </p:nvGrpSpPr>
          <p:grpSpPr bwMode="auto">
            <a:xfrm>
              <a:off x="0" y="1200"/>
              <a:ext cx="1920" cy="1693"/>
              <a:chOff x="288" y="1392"/>
              <a:chExt cx="1643" cy="1536"/>
            </a:xfrm>
          </p:grpSpPr>
          <p:sp>
            <p:nvSpPr>
              <p:cNvPr id="561235" name="Rectangle 1107"/>
              <p:cNvSpPr>
                <a:spLocks noChangeArrowheads="1"/>
              </p:cNvSpPr>
              <p:nvPr/>
            </p:nvSpPr>
            <p:spPr bwMode="auto">
              <a:xfrm>
                <a:off x="325" y="1392"/>
                <a:ext cx="1606" cy="1536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236" name="Oval 1108"/>
              <p:cNvSpPr>
                <a:spLocks noChangeArrowheads="1"/>
              </p:cNvSpPr>
              <p:nvPr/>
            </p:nvSpPr>
            <p:spPr bwMode="auto">
              <a:xfrm>
                <a:off x="896" y="1470"/>
                <a:ext cx="571" cy="55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237" name="Text Box 1109"/>
              <p:cNvSpPr txBox="1">
                <a:spLocks noChangeArrowheads="1"/>
              </p:cNvSpPr>
              <p:nvPr/>
            </p:nvSpPr>
            <p:spPr bwMode="auto">
              <a:xfrm>
                <a:off x="860" y="1667"/>
                <a:ext cx="680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61238" name="Oval 1110"/>
              <p:cNvSpPr>
                <a:spLocks noChangeArrowheads="1"/>
              </p:cNvSpPr>
              <p:nvPr/>
            </p:nvSpPr>
            <p:spPr bwMode="auto">
              <a:xfrm>
                <a:off x="1247" y="2245"/>
                <a:ext cx="520" cy="517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239" name="Text Box 1111"/>
              <p:cNvSpPr txBox="1">
                <a:spLocks noChangeArrowheads="1"/>
              </p:cNvSpPr>
              <p:nvPr/>
            </p:nvSpPr>
            <p:spPr bwMode="auto">
              <a:xfrm>
                <a:off x="1213" y="2429"/>
                <a:ext cx="619" cy="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61240" name="Oval 1112"/>
              <p:cNvSpPr>
                <a:spLocks noChangeArrowheads="1"/>
              </p:cNvSpPr>
              <p:nvPr/>
            </p:nvSpPr>
            <p:spPr bwMode="auto">
              <a:xfrm>
                <a:off x="424" y="2150"/>
                <a:ext cx="507" cy="470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61241" name="Text Box 1113"/>
              <p:cNvSpPr txBox="1">
                <a:spLocks noChangeArrowheads="1"/>
              </p:cNvSpPr>
              <p:nvPr/>
            </p:nvSpPr>
            <p:spPr bwMode="auto">
              <a:xfrm>
                <a:off x="393" y="2318"/>
                <a:ext cx="602" cy="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Ag-Sn Alloy</a:t>
                </a:r>
              </a:p>
            </p:txBody>
          </p:sp>
          <p:sp>
            <p:nvSpPr>
              <p:cNvPr id="561242" name="Text Box 1114"/>
              <p:cNvSpPr txBox="1">
                <a:spLocks noChangeArrowheads="1"/>
              </p:cNvSpPr>
              <p:nvPr/>
            </p:nvSpPr>
            <p:spPr bwMode="auto">
              <a:xfrm>
                <a:off x="400" y="2601"/>
                <a:ext cx="723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Mercury (Hg)</a:t>
                </a:r>
              </a:p>
            </p:txBody>
          </p:sp>
          <p:sp>
            <p:nvSpPr>
              <p:cNvPr id="561243" name="Text Box 1115"/>
              <p:cNvSpPr txBox="1">
                <a:spLocks noChangeArrowheads="1"/>
              </p:cNvSpPr>
              <p:nvPr/>
            </p:nvSpPr>
            <p:spPr bwMode="auto">
              <a:xfrm>
                <a:off x="288" y="1553"/>
                <a:ext cx="722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Mercury (Hg)</a:t>
                </a:r>
              </a:p>
            </p:txBody>
          </p:sp>
          <p:sp>
            <p:nvSpPr>
              <p:cNvPr id="561244" name="Text Box 1116"/>
              <p:cNvSpPr txBox="1">
                <a:spLocks noChangeArrowheads="1"/>
              </p:cNvSpPr>
              <p:nvPr/>
            </p:nvSpPr>
            <p:spPr bwMode="auto">
              <a:xfrm>
                <a:off x="1200" y="1920"/>
                <a:ext cx="724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accent1">
                        <a:lumMod val="75000"/>
                      </a:schemeClr>
                    </a:solidFill>
                  </a:rPr>
                  <a:t>Mercury (Hg)</a:t>
                </a:r>
              </a:p>
            </p:txBody>
          </p:sp>
        </p:grpSp>
        <p:sp>
          <p:nvSpPr>
            <p:cNvPr id="561247" name="Line 1119"/>
            <p:cNvSpPr>
              <a:spLocks noChangeShapeType="1"/>
            </p:cNvSpPr>
            <p:nvPr/>
          </p:nvSpPr>
          <p:spPr bwMode="auto">
            <a:xfrm flipV="1">
              <a:off x="1824" y="1728"/>
              <a:ext cx="1824" cy="0"/>
            </a:xfrm>
            <a:prstGeom prst="line">
              <a:avLst/>
            </a:prstGeom>
            <a:noFill/>
            <a:ln w="635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61248" name="Line 1120"/>
            <p:cNvSpPr>
              <a:spLocks noChangeShapeType="1"/>
            </p:cNvSpPr>
            <p:nvPr/>
          </p:nvSpPr>
          <p:spPr bwMode="auto">
            <a:xfrm>
              <a:off x="4800" y="2064"/>
              <a:ext cx="0" cy="528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559974" name="Group 1131"/>
          <p:cNvGrpSpPr>
            <a:grpSpLocks/>
          </p:cNvGrpSpPr>
          <p:nvPr/>
        </p:nvGrpSpPr>
        <p:grpSpPr bwMode="auto">
          <a:xfrm>
            <a:off x="-152400" y="76200"/>
            <a:ext cx="9220200" cy="838200"/>
            <a:chOff x="0" y="96"/>
            <a:chExt cx="5808" cy="528"/>
          </a:xfrm>
        </p:grpSpPr>
        <p:sp>
          <p:nvSpPr>
            <p:cNvPr id="561251" name="Rectangle 1123"/>
            <p:cNvSpPr>
              <a:spLocks noChangeArrowheads="1"/>
            </p:cNvSpPr>
            <p:nvPr/>
          </p:nvSpPr>
          <p:spPr bwMode="auto">
            <a:xfrm>
              <a:off x="0" y="96"/>
              <a:ext cx="5808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lvl="1" eaLnBrk="0" hangingPunct="0"/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Cu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Hg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>
                  <a:latin typeface="Symbol" pitchFamily="18" charset="2"/>
                </a:rPr>
                <a:t>Þ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r>
                <a:rPr lang="en-US" sz="2000" b="1" dirty="0"/>
                <a:t>Ag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   Cu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Sn +    Ag</a:t>
              </a:r>
              <a:r>
                <a:rPr lang="en-US" sz="2000" b="1" baseline="-25000" dirty="0"/>
                <a:t>2</a:t>
              </a:r>
              <a:r>
                <a:rPr lang="en-US" sz="2000" b="1" dirty="0"/>
                <a:t>Hg</a:t>
              </a:r>
              <a:r>
                <a:rPr lang="en-US" sz="2000" b="1" baseline="-25000" dirty="0"/>
                <a:t>3</a:t>
              </a:r>
              <a:r>
                <a:rPr lang="en-US" sz="2000" b="1" dirty="0"/>
                <a:t> +    Cu</a:t>
              </a:r>
              <a:r>
                <a:rPr lang="en-US" sz="2000" b="1" baseline="-25000" dirty="0"/>
                <a:t>6</a:t>
              </a:r>
              <a:r>
                <a:rPr lang="en-US" sz="2000" b="1" dirty="0"/>
                <a:t>Sn</a:t>
              </a:r>
              <a:r>
                <a:rPr lang="en-US" sz="2000" b="1" baseline="-25000" dirty="0"/>
                <a:t>5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</a:p>
            <a:p>
              <a:pPr lvl="1"/>
              <a:endParaRPr lang="en-US" sz="2000" b="1" dirty="0">
                <a:latin typeface="Times New Roman" pitchFamily="18" charset="0"/>
              </a:endParaRPr>
            </a:p>
          </p:txBody>
        </p:sp>
        <p:sp>
          <p:nvSpPr>
            <p:cNvPr id="561253" name="Rectangle 1125"/>
            <p:cNvSpPr>
              <a:spLocks noChangeArrowheads="1"/>
            </p:cNvSpPr>
            <p:nvPr/>
          </p:nvSpPr>
          <p:spPr bwMode="auto">
            <a:xfrm>
              <a:off x="480" y="220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561254" name="Rectangle 1126"/>
            <p:cNvSpPr>
              <a:spLocks noChangeArrowheads="1"/>
            </p:cNvSpPr>
            <p:nvPr/>
          </p:nvSpPr>
          <p:spPr bwMode="auto">
            <a:xfrm>
              <a:off x="2544" y="220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561255" name="Rectangle 1127"/>
            <p:cNvSpPr>
              <a:spLocks noChangeArrowheads="1"/>
            </p:cNvSpPr>
            <p:nvPr/>
          </p:nvSpPr>
          <p:spPr bwMode="auto">
            <a:xfrm>
              <a:off x="4080" y="22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561256" name="Rectangle 1128"/>
            <p:cNvSpPr>
              <a:spLocks noChangeArrowheads="1"/>
            </p:cNvSpPr>
            <p:nvPr/>
          </p:nvSpPr>
          <p:spPr bwMode="auto">
            <a:xfrm>
              <a:off x="4992" y="220"/>
              <a:ext cx="2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</a:t>
              </a:r>
            </a:p>
          </p:txBody>
        </p:sp>
        <p:sp>
          <p:nvSpPr>
            <p:cNvPr id="561257" name="Rectangle 1129"/>
            <p:cNvSpPr>
              <a:spLocks noChangeArrowheads="1"/>
            </p:cNvSpPr>
            <p:nvPr/>
          </p:nvSpPr>
          <p:spPr bwMode="auto">
            <a:xfrm>
              <a:off x="1255" y="203"/>
              <a:ext cx="24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>
                  <a:latin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561258" name="Rectangle 1130"/>
            <p:cNvSpPr>
              <a:spLocks noChangeArrowheads="1"/>
            </p:cNvSpPr>
            <p:nvPr/>
          </p:nvSpPr>
          <p:spPr bwMode="auto">
            <a:xfrm>
              <a:off x="3312" y="220"/>
              <a:ext cx="24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>
                  <a:latin typeface="Times New Roman" pitchFamily="18" charset="0"/>
                  <a:sym typeface="Symbol" pitchFamily="18" charset="2"/>
                </a:rPr>
                <a:t></a:t>
              </a:r>
            </a:p>
          </p:txBody>
        </p:sp>
      </p:grpSp>
      <p:sp>
        <p:nvSpPr>
          <p:cNvPr id="561260" name="Rectangle 1132"/>
          <p:cNvSpPr>
            <a:spLocks noChangeArrowheads="1"/>
          </p:cNvSpPr>
          <p:nvPr/>
        </p:nvSpPr>
        <p:spPr bwMode="auto">
          <a:xfrm>
            <a:off x="0" y="4800600"/>
            <a:ext cx="53340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 COMPOSITION</a:t>
            </a:r>
            <a:b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HIGH-COPPER ALLOYS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6B242BA-4BD9-D70C-E882-D587F4B6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065610"/>
            <a:ext cx="8545286" cy="10979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27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Slide Number Placeholder 1">
            <a:extLst>
              <a:ext uri="{FF2B5EF4-FFF2-40B4-BE49-F238E27FC236}">
                <a16:creationId xmlns:a16="http://schemas.microsoft.com/office/drawing/2014/main" xmlns="" id="{789A2CF3-4F67-CA94-EEC5-14AB73C8D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B087D0-DE4A-4E50-BF1A-F77714860E3D}" type="slidenum">
              <a:rPr lang="en-US" altLang="en-US">
                <a:solidFill>
                  <a:srgbClr val="7F7F7F"/>
                </a:solidFill>
              </a:rPr>
              <a:pPr/>
              <a:t>21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34820" name="TextBox 2">
            <a:extLst>
              <a:ext uri="{FF2B5EF4-FFF2-40B4-BE49-F238E27FC236}">
                <a16:creationId xmlns:a16="http://schemas.microsoft.com/office/drawing/2014/main" xmlns="" id="{0C8079D6-9610-38D6-9643-C7FC1ACF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610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Dental amalgam are widely used by the dental profession in most parts of the world </a:t>
            </a:r>
          </a:p>
          <a:p>
            <a:pPr eaLnBrk="1" hangingPunct="1"/>
            <a:r>
              <a:rPr lang="en-US" altLang="en-US"/>
              <a:t>Some countries like swedan, Canada and Germany, uk have either banned or imposed serious limitation on amalgam usage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American dental association council on scientific affairs has conclude that both amalgam and composite materials are considered safe and effective for tooth restoration .</a:t>
            </a:r>
            <a:endParaRPr lang="en-I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650" y="1031422"/>
            <a:ext cx="7886700" cy="109384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3514" y="3034393"/>
            <a:ext cx="6923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should be given opportunity to ask question for clarifying for their understand/ confusions. Teachers must spend 5-10 minutes for this to improve the output.  </a:t>
            </a:r>
          </a:p>
        </p:txBody>
      </p:sp>
    </p:spTree>
    <p:extLst>
      <p:ext uri="{BB962C8B-B14F-4D97-AF65-F5344CB8AC3E}">
        <p14:creationId xmlns:p14="http://schemas.microsoft.com/office/powerpoint/2010/main" xmlns="" val="2287409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endParaRPr lang="en-US" sz="165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350FED-DF89-16BF-3607-43680B2AC3DE}"/>
              </a:ext>
            </a:extLst>
          </p:cNvPr>
          <p:cNvSpPr txBox="1"/>
          <p:nvPr/>
        </p:nvSpPr>
        <p:spPr>
          <a:xfrm>
            <a:off x="0" y="1674674"/>
            <a:ext cx="45769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STURVEDANTS art and science of operative dentistry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text book of operative dentistry NISHA GARG AND AMIT GARG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46120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132856"/>
            <a:ext cx="79928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ladimir Script" pitchFamily="66" charset="0"/>
              </a:rPr>
              <a:t>THANK   YOU</a:t>
            </a:r>
            <a:endParaRPr lang="en-IN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EA7EED-57D8-3EDB-5937-A0CD72E48416}"/>
              </a:ext>
            </a:extLst>
          </p:cNvPr>
          <p:cNvSpPr txBox="1"/>
          <p:nvPr/>
        </p:nvSpPr>
        <p:spPr>
          <a:xfrm>
            <a:off x="395536" y="1417638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HISTORICAL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CONSTITUENTS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CLASSIFICATION OF AMALGAM ALLOY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INDICATION AND CONTRAINDICATION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ADVANTAGES AND DISADVANTAGES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METALLURGICAL PHASES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DIMENSIONAL CHANGES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5976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2" name="Rectangle 4"/>
          <p:cNvSpPr>
            <a:spLocks noChangeArrowheads="1"/>
          </p:cNvSpPr>
          <p:nvPr/>
        </p:nvSpPr>
        <p:spPr bwMode="auto">
          <a:xfrm>
            <a:off x="533400" y="2438400"/>
            <a:ext cx="82296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METALLURGICAL PHASES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" y="304800"/>
            <a:ext cx="8991600" cy="6553200"/>
            <a:chOff x="48" y="336"/>
            <a:chExt cx="5664" cy="3237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8" y="336"/>
              <a:ext cx="5664" cy="3237"/>
              <a:chOff x="48" y="459"/>
              <a:chExt cx="5664" cy="3237"/>
            </a:xfrm>
          </p:grpSpPr>
          <p:sp>
            <p:nvSpPr>
              <p:cNvPr id="553988" name="Rectangle 4"/>
              <p:cNvSpPr>
                <a:spLocks noChangeArrowheads="1"/>
              </p:cNvSpPr>
              <p:nvPr/>
            </p:nvSpPr>
            <p:spPr bwMode="auto">
              <a:xfrm>
                <a:off x="864" y="2498"/>
                <a:ext cx="1536" cy="1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US" sz="3200" dirty="0"/>
                  <a:t>Sn</a:t>
                </a:r>
                <a:r>
                  <a:rPr lang="en-US" sz="3600" baseline="-25000" dirty="0"/>
                  <a:t>8</a:t>
                </a:r>
                <a:r>
                  <a:rPr lang="en-US" sz="3200" dirty="0"/>
                  <a:t>Hg</a:t>
                </a:r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48" y="459"/>
                <a:ext cx="5664" cy="3189"/>
                <a:chOff x="48" y="507"/>
                <a:chExt cx="5664" cy="3189"/>
              </a:xfrm>
            </p:grpSpPr>
            <p:sp>
              <p:nvSpPr>
                <p:cNvPr id="553990" name="Rectangle 6"/>
                <p:cNvSpPr>
                  <a:spLocks noChangeArrowheads="1"/>
                </p:cNvSpPr>
                <p:nvPr/>
              </p:nvSpPr>
              <p:spPr bwMode="auto">
                <a:xfrm>
                  <a:off x="864" y="1755"/>
                  <a:ext cx="1536" cy="7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3200" dirty="0"/>
                    <a:t>Ag</a:t>
                  </a:r>
                  <a:r>
                    <a:rPr lang="en-US" sz="3600" baseline="-25000" dirty="0"/>
                    <a:t>2</a:t>
                  </a:r>
                  <a:r>
                    <a:rPr lang="en-US" sz="3200" dirty="0"/>
                    <a:t>Hg</a:t>
                  </a:r>
                  <a:r>
                    <a:rPr lang="en-US" sz="3200" baseline="-25000" dirty="0"/>
                    <a:t>3</a:t>
                  </a:r>
                </a:p>
              </p:txBody>
            </p:sp>
            <p:sp>
              <p:nvSpPr>
                <p:cNvPr id="553991" name="Rectangle 7"/>
                <p:cNvSpPr>
                  <a:spLocks noChangeArrowheads="1"/>
                </p:cNvSpPr>
                <p:nvPr/>
              </p:nvSpPr>
              <p:spPr bwMode="auto">
                <a:xfrm>
                  <a:off x="864" y="1083"/>
                  <a:ext cx="1536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3200" dirty="0"/>
                    <a:t>Ag</a:t>
                  </a:r>
                  <a:r>
                    <a:rPr lang="en-US" sz="3600" baseline="-25000" dirty="0"/>
                    <a:t>3</a:t>
                  </a:r>
                  <a:r>
                    <a:rPr lang="en-US" sz="3200" dirty="0"/>
                    <a:t>Sn</a:t>
                  </a:r>
                </a:p>
              </p:txBody>
            </p:sp>
            <p:sp>
              <p:nvSpPr>
                <p:cNvPr id="553992" name="Rectangle 8"/>
                <p:cNvSpPr>
                  <a:spLocks noChangeArrowheads="1"/>
                </p:cNvSpPr>
                <p:nvPr/>
              </p:nvSpPr>
              <p:spPr bwMode="auto">
                <a:xfrm>
                  <a:off x="864" y="507"/>
                  <a:ext cx="1536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2000" b="1" dirty="0"/>
                    <a:t>STOICHIOMETRIC</a:t>
                  </a:r>
                  <a:r>
                    <a:rPr lang="en-US" sz="2000" b="1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 </a:t>
                  </a:r>
                </a:p>
                <a:p>
                  <a:pPr algn="ctr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2000" b="1" dirty="0"/>
                    <a:t>FORMULA</a:t>
                  </a:r>
                </a:p>
              </p:txBody>
            </p:sp>
            <p:sp>
              <p:nvSpPr>
                <p:cNvPr id="553993" name="Rectangle 9"/>
                <p:cNvSpPr>
                  <a:spLocks noChangeArrowheads="1"/>
                </p:cNvSpPr>
                <p:nvPr/>
              </p:nvSpPr>
              <p:spPr bwMode="auto">
                <a:xfrm>
                  <a:off x="2400" y="2498"/>
                  <a:ext cx="3312" cy="1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US" sz="3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US" sz="3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US" sz="3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553994" name="Rectangle 10"/>
                <p:cNvSpPr>
                  <a:spLocks noChangeArrowheads="1"/>
                </p:cNvSpPr>
                <p:nvPr/>
              </p:nvSpPr>
              <p:spPr bwMode="auto">
                <a:xfrm>
                  <a:off x="2400" y="1755"/>
                  <a:ext cx="3312" cy="7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US" sz="3200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US" sz="3200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US" sz="3200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553995" name="Rectangle 11"/>
                <p:cNvSpPr>
                  <a:spLocks noChangeArrowheads="1"/>
                </p:cNvSpPr>
                <p:nvPr/>
              </p:nvSpPr>
              <p:spPr bwMode="auto">
                <a:xfrm>
                  <a:off x="2400" y="1083"/>
                  <a:ext cx="3312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IN" sz="3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553996" name="Rectangle 12"/>
                <p:cNvSpPr>
                  <a:spLocks noChangeArrowheads="1"/>
                </p:cNvSpPr>
                <p:nvPr/>
              </p:nvSpPr>
              <p:spPr bwMode="auto">
                <a:xfrm>
                  <a:off x="2400" y="507"/>
                  <a:ext cx="3312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endParaRPr lang="en-IN" sz="28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553997" name="Rectangle 13"/>
                <p:cNvSpPr>
                  <a:spLocks noChangeArrowheads="1"/>
                </p:cNvSpPr>
                <p:nvPr/>
              </p:nvSpPr>
              <p:spPr bwMode="auto">
                <a:xfrm>
                  <a:off x="48" y="2498"/>
                  <a:ext cx="816" cy="1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4800">
                      <a:sym typeface="Symbol" pitchFamily="18" charset="2"/>
                    </a:rPr>
                    <a:t></a:t>
                  </a:r>
                  <a:r>
                    <a:rPr lang="en-US" sz="4800" baseline="-25000"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553998" name="Rectangle 14"/>
                <p:cNvSpPr>
                  <a:spLocks noChangeArrowheads="1"/>
                </p:cNvSpPr>
                <p:nvPr/>
              </p:nvSpPr>
              <p:spPr bwMode="auto">
                <a:xfrm>
                  <a:off x="48" y="1755"/>
                  <a:ext cx="816" cy="7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4400">
                      <a:sym typeface="Symbol" pitchFamily="18" charset="2"/>
                    </a:rPr>
                    <a:t></a:t>
                  </a:r>
                  <a:r>
                    <a:rPr lang="en-US" sz="4400" baseline="-25000"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553999" name="Rectangle 15"/>
                <p:cNvSpPr>
                  <a:spLocks noChangeArrowheads="1"/>
                </p:cNvSpPr>
                <p:nvPr/>
              </p:nvSpPr>
              <p:spPr bwMode="auto">
                <a:xfrm>
                  <a:off x="48" y="1083"/>
                  <a:ext cx="816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4400">
                      <a:sym typeface="Symbol" pitchFamily="18" charset="2"/>
                    </a:rPr>
                    <a:t></a:t>
                  </a:r>
                </a:p>
              </p:txBody>
            </p:sp>
            <p:sp>
              <p:nvSpPr>
                <p:cNvPr id="554000" name="Rectangle 16"/>
                <p:cNvSpPr>
                  <a:spLocks noChangeArrowheads="1"/>
                </p:cNvSpPr>
                <p:nvPr/>
              </p:nvSpPr>
              <p:spPr bwMode="auto">
                <a:xfrm>
                  <a:off x="48" y="507"/>
                  <a:ext cx="816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itchFamily="2" charset="2"/>
                    <a:buNone/>
                  </a:pPr>
                  <a:r>
                    <a:rPr lang="en-US" sz="2000" b="1" dirty="0"/>
                    <a:t>PHASES</a:t>
                  </a:r>
                </a:p>
              </p:txBody>
            </p:sp>
            <p:sp>
              <p:nvSpPr>
                <p:cNvPr id="554001" name="Line 17"/>
                <p:cNvSpPr>
                  <a:spLocks noChangeShapeType="1"/>
                </p:cNvSpPr>
                <p:nvPr/>
              </p:nvSpPr>
              <p:spPr bwMode="auto">
                <a:xfrm>
                  <a:off x="48" y="507"/>
                  <a:ext cx="566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2" name="Line 18"/>
                <p:cNvSpPr>
                  <a:spLocks noChangeShapeType="1"/>
                </p:cNvSpPr>
                <p:nvPr/>
              </p:nvSpPr>
              <p:spPr bwMode="auto">
                <a:xfrm>
                  <a:off x="48" y="1083"/>
                  <a:ext cx="566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3" name="Line 19"/>
                <p:cNvSpPr>
                  <a:spLocks noChangeShapeType="1"/>
                </p:cNvSpPr>
                <p:nvPr/>
              </p:nvSpPr>
              <p:spPr bwMode="auto">
                <a:xfrm>
                  <a:off x="48" y="1755"/>
                  <a:ext cx="566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4" name="Line 20"/>
                <p:cNvSpPr>
                  <a:spLocks noChangeShapeType="1"/>
                </p:cNvSpPr>
                <p:nvPr/>
              </p:nvSpPr>
              <p:spPr bwMode="auto">
                <a:xfrm>
                  <a:off x="48" y="2498"/>
                  <a:ext cx="566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5" name="Line 21"/>
                <p:cNvSpPr>
                  <a:spLocks noChangeShapeType="1"/>
                </p:cNvSpPr>
                <p:nvPr/>
              </p:nvSpPr>
              <p:spPr bwMode="auto">
                <a:xfrm>
                  <a:off x="48" y="3696"/>
                  <a:ext cx="566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6" name="Line 22"/>
                <p:cNvSpPr>
                  <a:spLocks noChangeShapeType="1"/>
                </p:cNvSpPr>
                <p:nvPr/>
              </p:nvSpPr>
              <p:spPr bwMode="auto">
                <a:xfrm>
                  <a:off x="48" y="507"/>
                  <a:ext cx="0" cy="3189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7" name="Line 23"/>
                <p:cNvSpPr>
                  <a:spLocks noChangeShapeType="1"/>
                </p:cNvSpPr>
                <p:nvPr/>
              </p:nvSpPr>
              <p:spPr bwMode="auto">
                <a:xfrm>
                  <a:off x="864" y="507"/>
                  <a:ext cx="0" cy="318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8" name="Line 24"/>
                <p:cNvSpPr>
                  <a:spLocks noChangeShapeType="1"/>
                </p:cNvSpPr>
                <p:nvPr/>
              </p:nvSpPr>
              <p:spPr bwMode="auto">
                <a:xfrm>
                  <a:off x="5712" y="507"/>
                  <a:ext cx="0" cy="3189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4009" name="Line 25"/>
                <p:cNvSpPr>
                  <a:spLocks noChangeShapeType="1"/>
                </p:cNvSpPr>
                <p:nvPr/>
              </p:nvSpPr>
              <p:spPr bwMode="auto">
                <a:xfrm>
                  <a:off x="2400" y="507"/>
                  <a:ext cx="0" cy="318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pic>
              <p:nvPicPr>
                <p:cNvPr id="554010" name="Picture 26" descr="[Bohr Model of Silv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448" y="1899"/>
                  <a:ext cx="475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1" name="Picture 27" descr="[Bohr Model of Silv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976" y="1899"/>
                  <a:ext cx="475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2" name="Picture 28" descr="[Bohr Model of Mercury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984" y="1899"/>
                  <a:ext cx="474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3" name="Picture 29" descr="[Bohr Model of Mercury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5040" y="1899"/>
                  <a:ext cx="474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4" name="Picture 30" descr="[Bohr Model of Mercury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512" y="1899"/>
                  <a:ext cx="474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5" name="Picture 31" descr="[Bohr Model of Silv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453" y="1179"/>
                  <a:ext cx="475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6" name="Picture 32" descr="[Bohr Model of Silv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981" y="1179"/>
                  <a:ext cx="475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7" name="Picture 33" descr="[Bohr Model of Silv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509" y="1179"/>
                  <a:ext cx="475" cy="480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4018" name="Picture 34" descr="[Bohr Model of Tin]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17" y="1179"/>
                  <a:ext cx="475" cy="480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5" name="Group 35"/>
                <p:cNvGrpSpPr>
                  <a:grpSpLocks/>
                </p:cNvGrpSpPr>
                <p:nvPr/>
              </p:nvGrpSpPr>
              <p:grpSpPr bwMode="auto">
                <a:xfrm>
                  <a:off x="2496" y="2619"/>
                  <a:ext cx="2068" cy="912"/>
                  <a:chOff x="3120" y="2112"/>
                  <a:chExt cx="2250" cy="1104"/>
                </a:xfrm>
              </p:grpSpPr>
              <p:pic>
                <p:nvPicPr>
                  <p:cNvPr id="554020" name="Picture 36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3126" y="2112"/>
                    <a:ext cx="522" cy="52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54021" name="Picture 37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3696" y="2112"/>
                    <a:ext cx="522" cy="52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54022" name="Picture 38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4848" y="2112"/>
                    <a:ext cx="522" cy="52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54023" name="Picture 39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4272" y="2112"/>
                    <a:ext cx="522" cy="52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54024" name="Picture 40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3120" y="2688"/>
                    <a:ext cx="522" cy="52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54025" name="Picture 41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3690" y="2688"/>
                    <a:ext cx="522" cy="52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54026" name="Picture 42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4842" y="2688"/>
                    <a:ext cx="522" cy="52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54027" name="Picture 43" descr="[Bohr Model of Tin]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4266" y="2688"/>
                    <a:ext cx="522" cy="528"/>
                  </a:xfrm>
                  <a:prstGeom prst="rect">
                    <a:avLst/>
                  </a:prstGeom>
                  <a:noFill/>
                </p:spPr>
              </p:pic>
            </p:grpSp>
            <p:pic>
              <p:nvPicPr>
                <p:cNvPr id="554028" name="Picture 44" descr="[Bohr Model of Mercury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614" y="2619"/>
                  <a:ext cx="1002" cy="912"/>
                </a:xfrm>
                <a:prstGeom prst="rect">
                  <a:avLst/>
                </a:prstGeom>
                <a:noFill/>
              </p:spPr>
            </p:pic>
          </p:grpSp>
        </p:grpSp>
        <p:sp>
          <p:nvSpPr>
            <p:cNvPr id="554029" name="Text Box 45"/>
            <p:cNvSpPr txBox="1">
              <a:spLocks noChangeArrowheads="1"/>
            </p:cNvSpPr>
            <p:nvPr/>
          </p:nvSpPr>
          <p:spPr bwMode="auto">
            <a:xfrm>
              <a:off x="2928" y="422"/>
              <a:ext cx="187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NUMBER</a:t>
              </a:r>
              <a:r>
                <a:rPr lang="en-US" sz="2000" b="1" dirty="0"/>
                <a:t> OF ATOMS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76200" y="341313"/>
            <a:ext cx="9067800" cy="6288087"/>
            <a:chOff x="48" y="215"/>
            <a:chExt cx="5712" cy="3961"/>
          </a:xfrm>
        </p:grpSpPr>
        <p:sp>
          <p:nvSpPr>
            <p:cNvPr id="555011" name="Rectangle 3"/>
            <p:cNvSpPr>
              <a:spLocks noChangeArrowheads="1"/>
            </p:cNvSpPr>
            <p:nvPr/>
          </p:nvSpPr>
          <p:spPr bwMode="auto">
            <a:xfrm>
              <a:off x="2688" y="215"/>
              <a:ext cx="2976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3200" b="1" baseline="-25000" dirty="0"/>
                <a:t>NUMBER OF ATOMS</a:t>
              </a:r>
            </a:p>
          </p:txBody>
        </p:sp>
        <p:sp>
          <p:nvSpPr>
            <p:cNvPr id="555012" name="Rectangle 4"/>
            <p:cNvSpPr>
              <a:spLocks noChangeArrowheads="1"/>
            </p:cNvSpPr>
            <p:nvPr/>
          </p:nvSpPr>
          <p:spPr bwMode="auto">
            <a:xfrm>
              <a:off x="1104" y="215"/>
              <a:ext cx="1584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3200" b="1" baseline="-25000" dirty="0"/>
                <a:t>STOICHIOMETRIC</a:t>
              </a:r>
              <a:r>
                <a:rPr lang="en-US" sz="3200" b="1" baseline="-25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3200" b="1" baseline="-25000" dirty="0"/>
                <a:t>FORMULA</a:t>
              </a:r>
            </a:p>
          </p:txBody>
        </p:sp>
        <p:sp>
          <p:nvSpPr>
            <p:cNvPr id="555013" name="Rectangle 5"/>
            <p:cNvSpPr>
              <a:spLocks noChangeArrowheads="1"/>
            </p:cNvSpPr>
            <p:nvPr/>
          </p:nvSpPr>
          <p:spPr bwMode="auto">
            <a:xfrm>
              <a:off x="48" y="215"/>
              <a:ext cx="1056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2000" b="1" dirty="0"/>
                <a:t>PHASES</a:t>
              </a:r>
            </a:p>
          </p:txBody>
        </p:sp>
        <p:sp>
          <p:nvSpPr>
            <p:cNvPr id="555014" name="Rectangle 6"/>
            <p:cNvSpPr>
              <a:spLocks noChangeArrowheads="1"/>
            </p:cNvSpPr>
            <p:nvPr/>
          </p:nvSpPr>
          <p:spPr bwMode="auto">
            <a:xfrm>
              <a:off x="2688" y="3133"/>
              <a:ext cx="2976" cy="1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endParaRPr lang="en-IN" sz="32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55015" name="Rectangle 7"/>
            <p:cNvSpPr>
              <a:spLocks noChangeArrowheads="1"/>
            </p:cNvSpPr>
            <p:nvPr/>
          </p:nvSpPr>
          <p:spPr bwMode="auto">
            <a:xfrm>
              <a:off x="1104" y="3133"/>
              <a:ext cx="1584" cy="1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3200" dirty="0"/>
                <a:t>Ag-Cu</a:t>
              </a:r>
            </a:p>
          </p:txBody>
        </p:sp>
        <p:sp>
          <p:nvSpPr>
            <p:cNvPr id="555016" name="Rectangle 8"/>
            <p:cNvSpPr>
              <a:spLocks noChangeArrowheads="1"/>
            </p:cNvSpPr>
            <p:nvPr/>
          </p:nvSpPr>
          <p:spPr bwMode="auto">
            <a:xfrm>
              <a:off x="48" y="3133"/>
              <a:ext cx="1056" cy="1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2800" dirty="0"/>
                <a:t>Silver-Copper Eutectic</a:t>
              </a:r>
            </a:p>
          </p:txBody>
        </p:sp>
        <p:sp>
          <p:nvSpPr>
            <p:cNvPr id="555017" name="Rectangle 9"/>
            <p:cNvSpPr>
              <a:spLocks noChangeArrowheads="1"/>
            </p:cNvSpPr>
            <p:nvPr/>
          </p:nvSpPr>
          <p:spPr bwMode="auto">
            <a:xfrm>
              <a:off x="2784" y="1776"/>
              <a:ext cx="2976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endParaRPr lang="en-IN" sz="2800" baseline="-25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55018" name="Rectangle 10"/>
            <p:cNvSpPr>
              <a:spLocks noChangeArrowheads="1"/>
            </p:cNvSpPr>
            <p:nvPr/>
          </p:nvSpPr>
          <p:spPr bwMode="auto">
            <a:xfrm>
              <a:off x="1104" y="1799"/>
              <a:ext cx="1584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3200" dirty="0"/>
                <a:t>Cu</a:t>
              </a:r>
              <a:r>
                <a:rPr lang="en-US" sz="3200" baseline="-25000" dirty="0"/>
                <a:t>6</a:t>
              </a:r>
              <a:r>
                <a:rPr lang="en-US" sz="3200" dirty="0"/>
                <a:t>Sn</a:t>
              </a:r>
              <a:r>
                <a:rPr lang="en-US" sz="3200" baseline="-25000" dirty="0"/>
                <a:t>5</a:t>
              </a:r>
              <a:r>
                <a:rPr lang="en-US" sz="2800" baseline="-25000" dirty="0"/>
                <a:t> </a:t>
              </a:r>
            </a:p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endParaRPr lang="en-US" sz="2800" baseline="-25000" dirty="0"/>
            </a:p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endParaRPr lang="en-US" sz="2800" baseline="-25000" dirty="0"/>
            </a:p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endParaRPr lang="en-US" sz="2800" baseline="-25000" dirty="0"/>
            </a:p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endParaRPr lang="en-US" sz="2800" baseline="-25000" dirty="0"/>
            </a:p>
          </p:txBody>
        </p:sp>
        <p:sp>
          <p:nvSpPr>
            <p:cNvPr id="555019" name="Rectangle 11"/>
            <p:cNvSpPr>
              <a:spLocks noChangeArrowheads="1"/>
            </p:cNvSpPr>
            <p:nvPr/>
          </p:nvSpPr>
          <p:spPr bwMode="auto">
            <a:xfrm>
              <a:off x="48" y="1799"/>
              <a:ext cx="1056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4800">
                  <a:sym typeface="Symbol" pitchFamily="18" charset="2"/>
                </a:rPr>
                <a:t></a:t>
              </a:r>
            </a:p>
          </p:txBody>
        </p:sp>
        <p:sp>
          <p:nvSpPr>
            <p:cNvPr id="555020" name="Rectangle 12"/>
            <p:cNvSpPr>
              <a:spLocks noChangeArrowheads="1"/>
            </p:cNvSpPr>
            <p:nvPr/>
          </p:nvSpPr>
          <p:spPr bwMode="auto">
            <a:xfrm>
              <a:off x="2688" y="771"/>
              <a:ext cx="2976" cy="1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endParaRPr lang="en-IN" sz="3200" baseline="-25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55021" name="Rectangle 13"/>
            <p:cNvSpPr>
              <a:spLocks noChangeArrowheads="1"/>
            </p:cNvSpPr>
            <p:nvPr/>
          </p:nvSpPr>
          <p:spPr bwMode="auto">
            <a:xfrm>
              <a:off x="1104" y="771"/>
              <a:ext cx="1584" cy="1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3200" dirty="0"/>
                <a:t>Cu</a:t>
              </a:r>
              <a:r>
                <a:rPr lang="en-US" sz="3200" baseline="-25000" dirty="0"/>
                <a:t>3</a:t>
              </a:r>
              <a:r>
                <a:rPr lang="en-US" sz="3200" dirty="0"/>
                <a:t>Sn</a:t>
              </a:r>
              <a:endParaRPr lang="en-US" sz="3200" baseline="-25000" dirty="0"/>
            </a:p>
          </p:txBody>
        </p:sp>
        <p:sp>
          <p:nvSpPr>
            <p:cNvPr id="555022" name="Rectangle 14"/>
            <p:cNvSpPr>
              <a:spLocks noChangeArrowheads="1"/>
            </p:cNvSpPr>
            <p:nvPr/>
          </p:nvSpPr>
          <p:spPr bwMode="auto">
            <a:xfrm>
              <a:off x="48" y="771"/>
              <a:ext cx="1056" cy="1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US" sz="6000">
                  <a:sym typeface="Symbol" pitchFamily="18" charset="2"/>
                </a:rPr>
                <a:t></a:t>
              </a:r>
            </a:p>
          </p:txBody>
        </p:sp>
        <p:sp>
          <p:nvSpPr>
            <p:cNvPr id="555023" name="Line 15"/>
            <p:cNvSpPr>
              <a:spLocks noChangeShapeType="1"/>
            </p:cNvSpPr>
            <p:nvPr/>
          </p:nvSpPr>
          <p:spPr bwMode="auto">
            <a:xfrm>
              <a:off x="48" y="215"/>
              <a:ext cx="5616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24" name="Line 16"/>
            <p:cNvSpPr>
              <a:spLocks noChangeShapeType="1"/>
            </p:cNvSpPr>
            <p:nvPr/>
          </p:nvSpPr>
          <p:spPr bwMode="auto">
            <a:xfrm>
              <a:off x="48" y="1799"/>
              <a:ext cx="5616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25" name="Line 17"/>
            <p:cNvSpPr>
              <a:spLocks noChangeShapeType="1"/>
            </p:cNvSpPr>
            <p:nvPr/>
          </p:nvSpPr>
          <p:spPr bwMode="auto">
            <a:xfrm>
              <a:off x="48" y="3133"/>
              <a:ext cx="5616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26" name="Line 18"/>
            <p:cNvSpPr>
              <a:spLocks noChangeShapeType="1"/>
            </p:cNvSpPr>
            <p:nvPr/>
          </p:nvSpPr>
          <p:spPr bwMode="auto">
            <a:xfrm>
              <a:off x="48" y="4176"/>
              <a:ext cx="5616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27" name="Line 19"/>
            <p:cNvSpPr>
              <a:spLocks noChangeShapeType="1"/>
            </p:cNvSpPr>
            <p:nvPr/>
          </p:nvSpPr>
          <p:spPr bwMode="auto">
            <a:xfrm>
              <a:off x="48" y="215"/>
              <a:ext cx="0" cy="396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28" name="Line 20"/>
            <p:cNvSpPr>
              <a:spLocks noChangeShapeType="1"/>
            </p:cNvSpPr>
            <p:nvPr/>
          </p:nvSpPr>
          <p:spPr bwMode="auto">
            <a:xfrm>
              <a:off x="1104" y="215"/>
              <a:ext cx="0" cy="396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29" name="Line 21"/>
            <p:cNvSpPr>
              <a:spLocks noChangeShapeType="1"/>
            </p:cNvSpPr>
            <p:nvPr/>
          </p:nvSpPr>
          <p:spPr bwMode="auto">
            <a:xfrm>
              <a:off x="2688" y="215"/>
              <a:ext cx="0" cy="396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30" name="Line 22"/>
            <p:cNvSpPr>
              <a:spLocks noChangeShapeType="1"/>
            </p:cNvSpPr>
            <p:nvPr/>
          </p:nvSpPr>
          <p:spPr bwMode="auto">
            <a:xfrm>
              <a:off x="5664" y="215"/>
              <a:ext cx="0" cy="396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555031" name="Line 23"/>
            <p:cNvSpPr>
              <a:spLocks noChangeShapeType="1"/>
            </p:cNvSpPr>
            <p:nvPr/>
          </p:nvSpPr>
          <p:spPr bwMode="auto">
            <a:xfrm>
              <a:off x="48" y="771"/>
              <a:ext cx="5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  <p:pic>
          <p:nvPicPr>
            <p:cNvPr id="555032" name="Picture 24" descr="[Bohr Model of Copper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4" y="887"/>
              <a:ext cx="605" cy="816"/>
            </a:xfrm>
            <a:prstGeom prst="rect">
              <a:avLst/>
            </a:prstGeom>
            <a:noFill/>
          </p:spPr>
        </p:pic>
        <p:pic>
          <p:nvPicPr>
            <p:cNvPr id="555033" name="Picture 25" descr="[Bohr Model of Tin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63" y="887"/>
              <a:ext cx="605" cy="816"/>
            </a:xfrm>
            <a:prstGeom prst="rect">
              <a:avLst/>
            </a:prstGeom>
            <a:noFill/>
          </p:spPr>
        </p:pic>
        <p:pic>
          <p:nvPicPr>
            <p:cNvPr id="555034" name="Picture 26" descr="[Bohr Model of Copper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9" y="887"/>
              <a:ext cx="605" cy="816"/>
            </a:xfrm>
            <a:prstGeom prst="rect">
              <a:avLst/>
            </a:prstGeom>
            <a:noFill/>
          </p:spPr>
        </p:pic>
        <p:pic>
          <p:nvPicPr>
            <p:cNvPr id="555035" name="Picture 27" descr="[Bohr Model of Copper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36" y="887"/>
              <a:ext cx="605" cy="816"/>
            </a:xfrm>
            <a:prstGeom prst="rect">
              <a:avLst/>
            </a:prstGeom>
            <a:noFill/>
          </p:spPr>
        </p:pic>
        <p:pic>
          <p:nvPicPr>
            <p:cNvPr id="555051" name="Picture 43" descr="[Bohr Model of Silver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24" y="3239"/>
              <a:ext cx="726" cy="816"/>
            </a:xfrm>
            <a:prstGeom prst="rect">
              <a:avLst/>
            </a:prstGeom>
            <a:noFill/>
          </p:spPr>
        </p:pic>
        <p:pic>
          <p:nvPicPr>
            <p:cNvPr id="555052" name="Picture 44" descr="[Bohr Model of Copper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78" y="3239"/>
              <a:ext cx="726" cy="816"/>
            </a:xfrm>
            <a:prstGeom prst="rect">
              <a:avLst/>
            </a:prstGeom>
            <a:noFill/>
          </p:spPr>
        </p:pic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2736" y="1872"/>
              <a:ext cx="2880" cy="1152"/>
              <a:chOff x="2736" y="1991"/>
              <a:chExt cx="2473" cy="864"/>
            </a:xfrm>
          </p:grpSpPr>
          <p:grpSp>
            <p:nvGrpSpPr>
              <p:cNvPr id="4" name="Group 46"/>
              <p:cNvGrpSpPr>
                <a:grpSpLocks/>
              </p:cNvGrpSpPr>
              <p:nvPr/>
            </p:nvGrpSpPr>
            <p:grpSpPr bwMode="auto">
              <a:xfrm>
                <a:off x="2736" y="1991"/>
                <a:ext cx="1200" cy="864"/>
                <a:chOff x="2256" y="1440"/>
                <a:chExt cx="1680" cy="1104"/>
              </a:xfrm>
            </p:grpSpPr>
            <p:pic>
              <p:nvPicPr>
                <p:cNvPr id="555055" name="Picture 47" descr="[Bohr Model of Copp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832" y="1440"/>
                  <a:ext cx="522" cy="528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56" name="Picture 48" descr="[Bohr Model of Copp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14" y="1440"/>
                  <a:ext cx="522" cy="528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57" name="Picture 49" descr="[Bohr Model of Copp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256" y="1440"/>
                  <a:ext cx="522" cy="528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58" name="Picture 50" descr="[Bohr Model of Copp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832" y="2016"/>
                  <a:ext cx="522" cy="528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59" name="Picture 51" descr="[Bohr Model of Copp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14" y="2016"/>
                  <a:ext cx="522" cy="528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60" name="Picture 52" descr="[Bohr Model of Copper]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256" y="2016"/>
                  <a:ext cx="522" cy="528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5" name="Group 53"/>
              <p:cNvGrpSpPr>
                <a:grpSpLocks/>
              </p:cNvGrpSpPr>
              <p:nvPr/>
            </p:nvGrpSpPr>
            <p:grpSpPr bwMode="auto">
              <a:xfrm>
                <a:off x="4008" y="1991"/>
                <a:ext cx="1201" cy="864"/>
                <a:chOff x="4008" y="1991"/>
                <a:chExt cx="1201" cy="864"/>
              </a:xfrm>
            </p:grpSpPr>
            <p:pic>
              <p:nvPicPr>
                <p:cNvPr id="555062" name="Picture 54" descr="[Bohr Model of Tin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836" y="2227"/>
                  <a:ext cx="373" cy="413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63" name="Picture 55" descr="[Bohr Model of Tin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420" y="1991"/>
                  <a:ext cx="373" cy="413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64" name="Picture 56" descr="[Bohr Model of Tin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008" y="1991"/>
                  <a:ext cx="373" cy="413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65" name="Picture 57" descr="[Bohr Model of Tin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420" y="2442"/>
                  <a:ext cx="373" cy="413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5066" name="Picture 58" descr="[Bohr Model of Tin]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008" y="2442"/>
                  <a:ext cx="373" cy="413"/>
                </a:xfrm>
                <a:prstGeom prst="rect">
                  <a:avLst/>
                </a:prstGeom>
                <a:noFill/>
              </p:spPr>
            </p:pic>
          </p:grp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  <a:ln/>
        </p:spPr>
        <p:txBody>
          <a:bodyPr lIns="90488" tIns="44450" rIns="90488" bIns="44450" anchorCtr="0"/>
          <a:lstStyle/>
          <a:p>
            <a:pPr algn="ctr"/>
            <a:r>
              <a:rPr lang="en-US" dirty="0"/>
              <a:t>Basic Composition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01000" cy="5105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dirty="0"/>
              <a:t>A silver-mercury matrix containing filler particles of silver-tin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66"/>
                </a:solidFill>
              </a:rPr>
              <a:t>Filler(bricks):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dirty="0"/>
              <a:t>Ag</a:t>
            </a:r>
            <a:r>
              <a:rPr lang="en-US" sz="2400" baseline="-25000" dirty="0"/>
              <a:t>3</a:t>
            </a:r>
            <a:r>
              <a:rPr lang="en-US" sz="2400" dirty="0"/>
              <a:t>Sn called gamma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sz="2000" dirty="0"/>
              <a:t>can be in various shapes</a:t>
            </a:r>
          </a:p>
          <a:p>
            <a:pPr lvl="3">
              <a:lnSpc>
                <a:spcPct val="90000"/>
              </a:lnSpc>
              <a:buSzPct val="63000"/>
            </a:pPr>
            <a:r>
              <a:rPr lang="en-US" sz="1800" dirty="0"/>
              <a:t>irregular (lathe-cut), spherical,</a:t>
            </a:r>
            <a:br>
              <a:rPr lang="en-US" sz="1800" dirty="0"/>
            </a:br>
            <a:r>
              <a:rPr lang="en-US" sz="1800" dirty="0"/>
              <a:t>or a combination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FFFF"/>
                </a:solidFill>
              </a:rPr>
              <a:t>Matrix: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dirty="0"/>
              <a:t>Ag</a:t>
            </a:r>
            <a:r>
              <a:rPr lang="en-US" sz="2400" baseline="-25000" dirty="0"/>
              <a:t>2</a:t>
            </a:r>
            <a:r>
              <a:rPr lang="en-US" sz="2400" dirty="0"/>
              <a:t>Hg</a:t>
            </a:r>
            <a:r>
              <a:rPr lang="en-US" sz="2400" baseline="-25000" dirty="0"/>
              <a:t>3</a:t>
            </a:r>
            <a:r>
              <a:rPr lang="en-US" sz="2400" dirty="0"/>
              <a:t> called gamma 1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sz="2000" dirty="0"/>
              <a:t>cement 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dirty="0"/>
              <a:t>Sn</a:t>
            </a:r>
            <a:r>
              <a:rPr lang="en-US" sz="2400" baseline="-25000" dirty="0"/>
              <a:t>8</a:t>
            </a:r>
            <a:r>
              <a:rPr lang="en-US" sz="2400" dirty="0"/>
              <a:t>Hg</a:t>
            </a:r>
            <a:r>
              <a:rPr lang="en-US" sz="2400" b="1" dirty="0"/>
              <a:t> </a:t>
            </a:r>
            <a:r>
              <a:rPr lang="en-US" sz="2400" dirty="0"/>
              <a:t>called gamma 2 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sz="2000" dirty="0"/>
              <a:t>voids</a:t>
            </a:r>
          </a:p>
        </p:txBody>
      </p:sp>
      <p:sp>
        <p:nvSpPr>
          <p:cNvPr id="272389" name="Text Box 5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05000" y="1981201"/>
            <a:ext cx="7086600" cy="3886200"/>
            <a:chOff x="1200" y="1248"/>
            <a:chExt cx="4464" cy="2448"/>
          </a:xfrm>
        </p:grpSpPr>
        <p:pic>
          <p:nvPicPr>
            <p:cNvPr id="272388" name="Picture 4" descr="npo000026"/>
            <p:cNvPicPr>
              <a:picLocks noChangeAspect="1" noChangeArrowheads="1"/>
            </p:cNvPicPr>
            <p:nvPr/>
          </p:nvPicPr>
          <p:blipFill>
            <a:blip r:embed="rId3" cstate="print"/>
            <a:srcRect r="7408" b="5556"/>
            <a:stretch>
              <a:fillRect/>
            </a:stretch>
          </p:blipFill>
          <p:spPr bwMode="auto">
            <a:xfrm>
              <a:off x="3264" y="1248"/>
              <a:ext cx="2400" cy="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2390" name="Line 6"/>
            <p:cNvSpPr>
              <a:spLocks noChangeShapeType="1"/>
            </p:cNvSpPr>
            <p:nvPr/>
          </p:nvSpPr>
          <p:spPr bwMode="auto">
            <a:xfrm>
              <a:off x="1872" y="1536"/>
              <a:ext cx="1632" cy="192"/>
            </a:xfrm>
            <a:prstGeom prst="line">
              <a:avLst/>
            </a:prstGeom>
            <a:noFill/>
            <a:ln w="635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272391" name="Line 7"/>
            <p:cNvSpPr>
              <a:spLocks noChangeShapeType="1"/>
            </p:cNvSpPr>
            <p:nvPr/>
          </p:nvSpPr>
          <p:spPr bwMode="auto">
            <a:xfrm flipV="1">
              <a:off x="1200" y="2448"/>
              <a:ext cx="2832" cy="192"/>
            </a:xfrm>
            <a:prstGeom prst="line">
              <a:avLst/>
            </a:prstGeom>
            <a:noFill/>
            <a:ln w="635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</p:grp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Ctr="0">
            <a:normAutofit fontScale="90000"/>
          </a:bodyPr>
          <a:lstStyle/>
          <a:p>
            <a:pPr algn="ctr"/>
            <a:r>
              <a:rPr lang="en-US" dirty="0">
                <a:latin typeface="Algerian" pitchFamily="82" charset="0"/>
              </a:rPr>
              <a:t>AMALGAMATION AND BASIC SETTING REACTIONS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114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Conventional low-copper alloys</a:t>
            </a:r>
          </a:p>
          <a:p>
            <a:r>
              <a:rPr lang="en-US"/>
              <a:t>Admixed high-copper alloys </a:t>
            </a:r>
          </a:p>
          <a:p>
            <a:r>
              <a:rPr lang="en-US"/>
              <a:t>Single composition high-copper alloys</a:t>
            </a:r>
          </a:p>
          <a:p>
            <a:endParaRPr lang="en-US"/>
          </a:p>
        </p:txBody>
      </p:sp>
      <p:pic>
        <p:nvPicPr>
          <p:cNvPr id="274436" name="Picture 5" descr="npo0000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962400"/>
            <a:ext cx="14414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4437" name="Picture 6" descr="npo0000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44824"/>
            <a:ext cx="9493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4438" name="Picture 8" descr="npo00002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4114800"/>
            <a:ext cx="220980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5562600" cy="3124200"/>
          </a:xfrm>
          <a:noFill/>
          <a:ln/>
        </p:spPr>
        <p:txBody>
          <a:bodyPr lIns="90488" tIns="44450" rIns="90488" bIns="44450"/>
          <a:lstStyle/>
          <a:p>
            <a:r>
              <a:rPr lang="en-US" sz="2800" dirty="0"/>
              <a:t>Dissolution and precipitation </a:t>
            </a:r>
          </a:p>
          <a:p>
            <a:r>
              <a:rPr lang="en-US" sz="2800" dirty="0"/>
              <a:t>Hg dissolves Ag and </a:t>
            </a:r>
            <a:r>
              <a:rPr lang="en-US" sz="2800" dirty="0" err="1"/>
              <a:t>Sn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from alloy</a:t>
            </a:r>
          </a:p>
          <a:p>
            <a:r>
              <a:rPr lang="en-US" sz="2800" dirty="0" err="1"/>
              <a:t>Intermetallic</a:t>
            </a:r>
            <a:r>
              <a:rPr lang="en-US" sz="2800" dirty="0"/>
              <a:t> compounds</a:t>
            </a:r>
            <a:br>
              <a:rPr lang="en-US" sz="2800" dirty="0"/>
            </a:br>
            <a:r>
              <a:rPr lang="en-US" sz="2800" dirty="0"/>
              <a:t>formed</a:t>
            </a:r>
            <a:br>
              <a:rPr lang="en-US" sz="2800" dirty="0"/>
            </a:br>
            <a:endParaRPr lang="en-US" sz="2800" b="1" dirty="0"/>
          </a:p>
        </p:txBody>
      </p:sp>
      <p:sp>
        <p:nvSpPr>
          <p:cNvPr id="276503" name="Rectangle 2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  <a:noFill/>
          <a:ln/>
        </p:spPr>
        <p:txBody>
          <a:bodyPr anchorCtr="0">
            <a:noAutofit/>
          </a:bodyPr>
          <a:lstStyle/>
          <a:p>
            <a:pPr algn="ctr"/>
            <a:r>
              <a:rPr lang="en-US" sz="3600" dirty="0"/>
              <a:t>CONVENTIONAL LOW-COPPER ALLOYS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143000" y="5334000"/>
            <a:ext cx="8001000" cy="1371600"/>
            <a:chOff x="720" y="3360"/>
            <a:chExt cx="5040" cy="864"/>
          </a:xfrm>
        </p:grpSpPr>
        <p:sp>
          <p:nvSpPr>
            <p:cNvPr id="276509" name="Rectangle 29"/>
            <p:cNvSpPr>
              <a:spLocks noChangeArrowheads="1"/>
            </p:cNvSpPr>
            <p:nvPr/>
          </p:nvSpPr>
          <p:spPr bwMode="auto">
            <a:xfrm>
              <a:off x="720" y="3360"/>
              <a:ext cx="4549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Hg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>
                  <a:latin typeface="Symbol" pitchFamily="18" charset="2"/>
                </a:rPr>
                <a:t>Þ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/>
                <a:t>Ag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Sn + Ag</a:t>
              </a:r>
              <a:r>
                <a:rPr lang="en-US" sz="2800" b="1" baseline="-25000" dirty="0"/>
                <a:t>2</a:t>
              </a:r>
              <a:r>
                <a:rPr lang="en-US" sz="2800" b="1" dirty="0"/>
                <a:t>Hg</a:t>
              </a:r>
              <a:r>
                <a:rPr lang="en-US" sz="2800" b="1" baseline="-25000" dirty="0"/>
                <a:t>3</a:t>
              </a:r>
              <a:r>
                <a:rPr lang="en-US" sz="2800" b="1" dirty="0"/>
                <a:t> + Sn</a:t>
              </a:r>
              <a:r>
                <a:rPr lang="en-US" sz="2800" b="1" baseline="-25000" dirty="0"/>
                <a:t>8</a:t>
              </a:r>
              <a:r>
                <a:rPr lang="en-US" sz="2800" b="1" dirty="0"/>
                <a:t>Hg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276510" name="Text Box 30"/>
            <p:cNvSpPr txBox="1">
              <a:spLocks noChangeArrowheads="1"/>
            </p:cNvSpPr>
            <p:nvPr/>
          </p:nvSpPr>
          <p:spPr bwMode="auto">
            <a:xfrm>
              <a:off x="3408" y="4032"/>
              <a:ext cx="2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/>
                <a:t>Phillip’s Science of Dental Materials 2003</a:t>
              </a:r>
            </a:p>
          </p:txBody>
        </p:sp>
        <p:sp>
          <p:nvSpPr>
            <p:cNvPr id="276511" name="Rectangle 31"/>
            <p:cNvSpPr>
              <a:spLocks noChangeArrowheads="1"/>
            </p:cNvSpPr>
            <p:nvPr/>
          </p:nvSpPr>
          <p:spPr bwMode="auto">
            <a:xfrm>
              <a:off x="960" y="3552"/>
              <a:ext cx="22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76512" name="Rectangle 32"/>
            <p:cNvSpPr>
              <a:spLocks noChangeArrowheads="1"/>
            </p:cNvSpPr>
            <p:nvPr/>
          </p:nvSpPr>
          <p:spPr bwMode="auto">
            <a:xfrm>
              <a:off x="2496" y="3552"/>
              <a:ext cx="2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276513" name="Rectangle 33"/>
            <p:cNvSpPr>
              <a:spLocks noChangeArrowheads="1"/>
            </p:cNvSpPr>
            <p:nvPr/>
          </p:nvSpPr>
          <p:spPr bwMode="auto">
            <a:xfrm>
              <a:off x="336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276514" name="Rectangle 34"/>
            <p:cNvSpPr>
              <a:spLocks noChangeArrowheads="1"/>
            </p:cNvSpPr>
            <p:nvPr/>
          </p:nvSpPr>
          <p:spPr bwMode="auto">
            <a:xfrm>
              <a:off x="4320" y="3552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latin typeface="Times New Roman" pitchFamily="18" charset="0"/>
                  <a:sym typeface="Symbol" pitchFamily="18" charset="2"/>
                </a:rPr>
                <a:t></a:t>
              </a:r>
              <a:r>
                <a:rPr lang="en-US" sz="2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6084168" y="1988840"/>
            <a:ext cx="2895600" cy="2524125"/>
            <a:chOff x="3696" y="1440"/>
            <a:chExt cx="1824" cy="1590"/>
          </a:xfrm>
        </p:grpSpPr>
        <p:sp>
          <p:nvSpPr>
            <p:cNvPr id="37" name="Rectangle 3"/>
            <p:cNvSpPr>
              <a:spLocks noChangeArrowheads="1"/>
            </p:cNvSpPr>
            <p:nvPr/>
          </p:nvSpPr>
          <p:spPr bwMode="auto">
            <a:xfrm>
              <a:off x="3696" y="1440"/>
              <a:ext cx="1824" cy="1584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8" name="Freeform 4"/>
            <p:cNvSpPr>
              <a:spLocks/>
            </p:cNvSpPr>
            <p:nvPr/>
          </p:nvSpPr>
          <p:spPr bwMode="auto">
            <a:xfrm>
              <a:off x="3858" y="1440"/>
              <a:ext cx="1579" cy="674"/>
            </a:xfrm>
            <a:custGeom>
              <a:avLst/>
              <a:gdLst/>
              <a:ahLst/>
              <a:cxnLst>
                <a:cxn ang="0">
                  <a:pos x="976" y="12"/>
                </a:cxn>
                <a:cxn ang="0">
                  <a:pos x="664" y="20"/>
                </a:cxn>
                <a:cxn ang="0">
                  <a:pos x="360" y="52"/>
                </a:cxn>
                <a:cxn ang="0">
                  <a:pos x="160" y="92"/>
                </a:cxn>
                <a:cxn ang="0">
                  <a:pos x="64" y="140"/>
                </a:cxn>
                <a:cxn ang="0">
                  <a:pos x="24" y="188"/>
                </a:cxn>
                <a:cxn ang="0">
                  <a:pos x="8" y="236"/>
                </a:cxn>
                <a:cxn ang="0">
                  <a:pos x="0" y="260"/>
                </a:cxn>
                <a:cxn ang="0">
                  <a:pos x="16" y="420"/>
                </a:cxn>
                <a:cxn ang="0">
                  <a:pos x="248" y="700"/>
                </a:cxn>
                <a:cxn ang="0">
                  <a:pos x="392" y="716"/>
                </a:cxn>
                <a:cxn ang="0">
                  <a:pos x="648" y="796"/>
                </a:cxn>
                <a:cxn ang="0">
                  <a:pos x="968" y="788"/>
                </a:cxn>
                <a:cxn ang="0">
                  <a:pos x="1272" y="724"/>
                </a:cxn>
                <a:cxn ang="0">
                  <a:pos x="1416" y="660"/>
                </a:cxn>
                <a:cxn ang="0">
                  <a:pos x="1464" y="644"/>
                </a:cxn>
                <a:cxn ang="0">
                  <a:pos x="1552" y="596"/>
                </a:cxn>
                <a:cxn ang="0">
                  <a:pos x="1720" y="532"/>
                </a:cxn>
                <a:cxn ang="0">
                  <a:pos x="1856" y="372"/>
                </a:cxn>
                <a:cxn ang="0">
                  <a:pos x="1816" y="116"/>
                </a:cxn>
                <a:cxn ang="0">
                  <a:pos x="1736" y="92"/>
                </a:cxn>
                <a:cxn ang="0">
                  <a:pos x="1536" y="60"/>
                </a:cxn>
                <a:cxn ang="0">
                  <a:pos x="1312" y="44"/>
                </a:cxn>
                <a:cxn ang="0">
                  <a:pos x="976" y="12"/>
                </a:cxn>
              </a:cxnLst>
              <a:rect l="0" t="0" r="r" b="b"/>
              <a:pathLst>
                <a:path w="1870" h="796">
                  <a:moveTo>
                    <a:pt x="976" y="12"/>
                  </a:moveTo>
                  <a:cubicBezTo>
                    <a:pt x="872" y="15"/>
                    <a:pt x="768" y="15"/>
                    <a:pt x="664" y="20"/>
                  </a:cubicBezTo>
                  <a:cubicBezTo>
                    <a:pt x="563" y="25"/>
                    <a:pt x="462" y="47"/>
                    <a:pt x="360" y="52"/>
                  </a:cubicBezTo>
                  <a:cubicBezTo>
                    <a:pt x="295" y="74"/>
                    <a:pt x="225" y="70"/>
                    <a:pt x="160" y="92"/>
                  </a:cubicBezTo>
                  <a:cubicBezTo>
                    <a:pt x="123" y="104"/>
                    <a:pt x="100" y="128"/>
                    <a:pt x="64" y="140"/>
                  </a:cubicBezTo>
                  <a:cubicBezTo>
                    <a:pt x="52" y="157"/>
                    <a:pt x="34" y="170"/>
                    <a:pt x="24" y="188"/>
                  </a:cubicBezTo>
                  <a:cubicBezTo>
                    <a:pt x="16" y="203"/>
                    <a:pt x="13" y="220"/>
                    <a:pt x="8" y="236"/>
                  </a:cubicBezTo>
                  <a:cubicBezTo>
                    <a:pt x="5" y="244"/>
                    <a:pt x="0" y="260"/>
                    <a:pt x="0" y="260"/>
                  </a:cubicBezTo>
                  <a:cubicBezTo>
                    <a:pt x="4" y="316"/>
                    <a:pt x="4" y="366"/>
                    <a:pt x="16" y="420"/>
                  </a:cubicBezTo>
                  <a:cubicBezTo>
                    <a:pt x="35" y="505"/>
                    <a:pt x="170" y="661"/>
                    <a:pt x="248" y="700"/>
                  </a:cubicBezTo>
                  <a:cubicBezTo>
                    <a:pt x="291" y="722"/>
                    <a:pt x="344" y="713"/>
                    <a:pt x="392" y="716"/>
                  </a:cubicBezTo>
                  <a:cubicBezTo>
                    <a:pt x="478" y="733"/>
                    <a:pt x="561" y="774"/>
                    <a:pt x="648" y="796"/>
                  </a:cubicBezTo>
                  <a:cubicBezTo>
                    <a:pt x="755" y="793"/>
                    <a:pt x="861" y="792"/>
                    <a:pt x="968" y="788"/>
                  </a:cubicBezTo>
                  <a:cubicBezTo>
                    <a:pt x="1070" y="784"/>
                    <a:pt x="1171" y="738"/>
                    <a:pt x="1272" y="724"/>
                  </a:cubicBezTo>
                  <a:cubicBezTo>
                    <a:pt x="1319" y="700"/>
                    <a:pt x="1367" y="680"/>
                    <a:pt x="1416" y="660"/>
                  </a:cubicBezTo>
                  <a:cubicBezTo>
                    <a:pt x="1432" y="654"/>
                    <a:pt x="1450" y="653"/>
                    <a:pt x="1464" y="644"/>
                  </a:cubicBezTo>
                  <a:cubicBezTo>
                    <a:pt x="1503" y="618"/>
                    <a:pt x="1510" y="609"/>
                    <a:pt x="1552" y="596"/>
                  </a:cubicBezTo>
                  <a:cubicBezTo>
                    <a:pt x="1608" y="579"/>
                    <a:pt x="1673" y="572"/>
                    <a:pt x="1720" y="532"/>
                  </a:cubicBezTo>
                  <a:cubicBezTo>
                    <a:pt x="1783" y="478"/>
                    <a:pt x="1811" y="439"/>
                    <a:pt x="1856" y="372"/>
                  </a:cubicBezTo>
                  <a:cubicBezTo>
                    <a:pt x="1854" y="336"/>
                    <a:pt x="1870" y="170"/>
                    <a:pt x="1816" y="116"/>
                  </a:cubicBezTo>
                  <a:cubicBezTo>
                    <a:pt x="1791" y="91"/>
                    <a:pt x="1772" y="98"/>
                    <a:pt x="1736" y="92"/>
                  </a:cubicBezTo>
                  <a:cubicBezTo>
                    <a:pt x="1665" y="80"/>
                    <a:pt x="1609" y="65"/>
                    <a:pt x="1536" y="60"/>
                  </a:cubicBezTo>
                  <a:cubicBezTo>
                    <a:pt x="1469" y="55"/>
                    <a:pt x="1381" y="52"/>
                    <a:pt x="1312" y="44"/>
                  </a:cubicBezTo>
                  <a:cubicBezTo>
                    <a:pt x="1198" y="31"/>
                    <a:pt x="1091" y="0"/>
                    <a:pt x="976" y="12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9" name="Freeform 5"/>
            <p:cNvSpPr>
              <a:spLocks/>
            </p:cNvSpPr>
            <p:nvPr/>
          </p:nvSpPr>
          <p:spPr bwMode="auto">
            <a:xfrm>
              <a:off x="3696" y="2334"/>
              <a:ext cx="572" cy="617"/>
            </a:xfrm>
            <a:custGeom>
              <a:avLst/>
              <a:gdLst/>
              <a:ahLst/>
              <a:cxnLst>
                <a:cxn ang="0">
                  <a:pos x="467" y="208"/>
                </a:cxn>
                <a:cxn ang="0">
                  <a:pos x="315" y="120"/>
                </a:cxn>
                <a:cxn ang="0">
                  <a:pos x="219" y="16"/>
                </a:cxn>
                <a:cxn ang="0">
                  <a:pos x="179" y="0"/>
                </a:cxn>
                <a:cxn ang="0">
                  <a:pos x="67" y="32"/>
                </a:cxn>
                <a:cxn ang="0">
                  <a:pos x="195" y="480"/>
                </a:cxn>
                <a:cxn ang="0">
                  <a:pos x="339" y="632"/>
                </a:cxn>
                <a:cxn ang="0">
                  <a:pos x="379" y="688"/>
                </a:cxn>
                <a:cxn ang="0">
                  <a:pos x="499" y="728"/>
                </a:cxn>
                <a:cxn ang="0">
                  <a:pos x="659" y="720"/>
                </a:cxn>
                <a:cxn ang="0">
                  <a:pos x="675" y="696"/>
                </a:cxn>
                <a:cxn ang="0">
                  <a:pos x="667" y="528"/>
                </a:cxn>
                <a:cxn ang="0">
                  <a:pos x="571" y="312"/>
                </a:cxn>
                <a:cxn ang="0">
                  <a:pos x="563" y="288"/>
                </a:cxn>
                <a:cxn ang="0">
                  <a:pos x="515" y="256"/>
                </a:cxn>
                <a:cxn ang="0">
                  <a:pos x="467" y="208"/>
                </a:cxn>
              </a:cxnLst>
              <a:rect l="0" t="0" r="r" b="b"/>
              <a:pathLst>
                <a:path w="677" h="730">
                  <a:moveTo>
                    <a:pt x="467" y="208"/>
                  </a:moveTo>
                  <a:cubicBezTo>
                    <a:pt x="419" y="160"/>
                    <a:pt x="382" y="133"/>
                    <a:pt x="315" y="120"/>
                  </a:cubicBezTo>
                  <a:cubicBezTo>
                    <a:pt x="262" y="93"/>
                    <a:pt x="253" y="70"/>
                    <a:pt x="219" y="16"/>
                  </a:cubicBezTo>
                  <a:cubicBezTo>
                    <a:pt x="211" y="4"/>
                    <a:pt x="192" y="5"/>
                    <a:pt x="179" y="0"/>
                  </a:cubicBezTo>
                  <a:cubicBezTo>
                    <a:pt x="128" y="6"/>
                    <a:pt x="107" y="5"/>
                    <a:pt x="67" y="32"/>
                  </a:cubicBezTo>
                  <a:cubicBezTo>
                    <a:pt x="11" y="201"/>
                    <a:pt x="0" y="431"/>
                    <a:pt x="195" y="480"/>
                  </a:cubicBezTo>
                  <a:cubicBezTo>
                    <a:pt x="251" y="517"/>
                    <a:pt x="296" y="580"/>
                    <a:pt x="339" y="632"/>
                  </a:cubicBezTo>
                  <a:cubicBezTo>
                    <a:pt x="362" y="659"/>
                    <a:pt x="350" y="659"/>
                    <a:pt x="379" y="688"/>
                  </a:cubicBezTo>
                  <a:cubicBezTo>
                    <a:pt x="409" y="718"/>
                    <a:pt x="461" y="715"/>
                    <a:pt x="499" y="728"/>
                  </a:cubicBezTo>
                  <a:cubicBezTo>
                    <a:pt x="552" y="725"/>
                    <a:pt x="606" y="730"/>
                    <a:pt x="659" y="720"/>
                  </a:cubicBezTo>
                  <a:cubicBezTo>
                    <a:pt x="668" y="718"/>
                    <a:pt x="675" y="706"/>
                    <a:pt x="675" y="696"/>
                  </a:cubicBezTo>
                  <a:cubicBezTo>
                    <a:pt x="677" y="640"/>
                    <a:pt x="671" y="584"/>
                    <a:pt x="667" y="528"/>
                  </a:cubicBezTo>
                  <a:cubicBezTo>
                    <a:pt x="661" y="454"/>
                    <a:pt x="623" y="364"/>
                    <a:pt x="571" y="312"/>
                  </a:cubicBezTo>
                  <a:cubicBezTo>
                    <a:pt x="568" y="304"/>
                    <a:pt x="569" y="294"/>
                    <a:pt x="563" y="288"/>
                  </a:cubicBezTo>
                  <a:cubicBezTo>
                    <a:pt x="549" y="274"/>
                    <a:pt x="515" y="256"/>
                    <a:pt x="515" y="256"/>
                  </a:cubicBezTo>
                  <a:cubicBezTo>
                    <a:pt x="500" y="233"/>
                    <a:pt x="485" y="226"/>
                    <a:pt x="467" y="20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0" name="Freeform 6"/>
            <p:cNvSpPr>
              <a:spLocks/>
            </p:cNvSpPr>
            <p:nvPr/>
          </p:nvSpPr>
          <p:spPr bwMode="auto">
            <a:xfrm>
              <a:off x="4831" y="2212"/>
              <a:ext cx="678" cy="785"/>
            </a:xfrm>
            <a:custGeom>
              <a:avLst/>
              <a:gdLst/>
              <a:ahLst/>
              <a:cxnLst>
                <a:cxn ang="0">
                  <a:pos x="569" y="48"/>
                </a:cxn>
                <a:cxn ang="0">
                  <a:pos x="441" y="128"/>
                </a:cxn>
                <a:cxn ang="0">
                  <a:pos x="385" y="184"/>
                </a:cxn>
                <a:cxn ang="0">
                  <a:pos x="257" y="312"/>
                </a:cxn>
                <a:cxn ang="0">
                  <a:pos x="233" y="336"/>
                </a:cxn>
                <a:cxn ang="0">
                  <a:pos x="161" y="392"/>
                </a:cxn>
                <a:cxn ang="0">
                  <a:pos x="145" y="416"/>
                </a:cxn>
                <a:cxn ang="0">
                  <a:pos x="89" y="472"/>
                </a:cxn>
                <a:cxn ang="0">
                  <a:pos x="65" y="496"/>
                </a:cxn>
                <a:cxn ang="0">
                  <a:pos x="25" y="600"/>
                </a:cxn>
                <a:cxn ang="0">
                  <a:pos x="1" y="712"/>
                </a:cxn>
                <a:cxn ang="0">
                  <a:pos x="25" y="928"/>
                </a:cxn>
                <a:cxn ang="0">
                  <a:pos x="377" y="824"/>
                </a:cxn>
                <a:cxn ang="0">
                  <a:pos x="489" y="688"/>
                </a:cxn>
                <a:cxn ang="0">
                  <a:pos x="537" y="608"/>
                </a:cxn>
                <a:cxn ang="0">
                  <a:pos x="625" y="488"/>
                </a:cxn>
                <a:cxn ang="0">
                  <a:pos x="713" y="360"/>
                </a:cxn>
                <a:cxn ang="0">
                  <a:pos x="729" y="312"/>
                </a:cxn>
                <a:cxn ang="0">
                  <a:pos x="785" y="184"/>
                </a:cxn>
                <a:cxn ang="0">
                  <a:pos x="777" y="40"/>
                </a:cxn>
                <a:cxn ang="0">
                  <a:pos x="697" y="8"/>
                </a:cxn>
                <a:cxn ang="0">
                  <a:pos x="673" y="0"/>
                </a:cxn>
                <a:cxn ang="0">
                  <a:pos x="609" y="8"/>
                </a:cxn>
                <a:cxn ang="0">
                  <a:pos x="593" y="32"/>
                </a:cxn>
                <a:cxn ang="0">
                  <a:pos x="569" y="48"/>
                </a:cxn>
              </a:cxnLst>
              <a:rect l="0" t="0" r="r" b="b"/>
              <a:pathLst>
                <a:path w="803" h="928">
                  <a:moveTo>
                    <a:pt x="569" y="48"/>
                  </a:moveTo>
                  <a:cubicBezTo>
                    <a:pt x="522" y="72"/>
                    <a:pt x="481" y="94"/>
                    <a:pt x="441" y="128"/>
                  </a:cubicBezTo>
                  <a:cubicBezTo>
                    <a:pt x="421" y="145"/>
                    <a:pt x="385" y="184"/>
                    <a:pt x="385" y="184"/>
                  </a:cubicBezTo>
                  <a:cubicBezTo>
                    <a:pt x="369" y="249"/>
                    <a:pt x="306" y="271"/>
                    <a:pt x="257" y="312"/>
                  </a:cubicBezTo>
                  <a:cubicBezTo>
                    <a:pt x="248" y="319"/>
                    <a:pt x="242" y="329"/>
                    <a:pt x="233" y="336"/>
                  </a:cubicBezTo>
                  <a:cubicBezTo>
                    <a:pt x="210" y="355"/>
                    <a:pt x="185" y="373"/>
                    <a:pt x="161" y="392"/>
                  </a:cubicBezTo>
                  <a:cubicBezTo>
                    <a:pt x="153" y="398"/>
                    <a:pt x="151" y="409"/>
                    <a:pt x="145" y="416"/>
                  </a:cubicBezTo>
                  <a:cubicBezTo>
                    <a:pt x="127" y="436"/>
                    <a:pt x="108" y="453"/>
                    <a:pt x="89" y="472"/>
                  </a:cubicBezTo>
                  <a:cubicBezTo>
                    <a:pt x="81" y="480"/>
                    <a:pt x="65" y="496"/>
                    <a:pt x="65" y="496"/>
                  </a:cubicBezTo>
                  <a:cubicBezTo>
                    <a:pt x="53" y="532"/>
                    <a:pt x="34" y="563"/>
                    <a:pt x="25" y="600"/>
                  </a:cubicBezTo>
                  <a:cubicBezTo>
                    <a:pt x="16" y="637"/>
                    <a:pt x="10" y="675"/>
                    <a:pt x="1" y="712"/>
                  </a:cubicBezTo>
                  <a:cubicBezTo>
                    <a:pt x="6" y="807"/>
                    <a:pt x="0" y="852"/>
                    <a:pt x="25" y="928"/>
                  </a:cubicBezTo>
                  <a:cubicBezTo>
                    <a:pt x="155" y="921"/>
                    <a:pt x="274" y="912"/>
                    <a:pt x="377" y="824"/>
                  </a:cubicBezTo>
                  <a:cubicBezTo>
                    <a:pt x="423" y="785"/>
                    <a:pt x="440" y="721"/>
                    <a:pt x="489" y="688"/>
                  </a:cubicBezTo>
                  <a:cubicBezTo>
                    <a:pt x="500" y="644"/>
                    <a:pt x="519" y="645"/>
                    <a:pt x="537" y="608"/>
                  </a:cubicBezTo>
                  <a:cubicBezTo>
                    <a:pt x="560" y="561"/>
                    <a:pt x="588" y="525"/>
                    <a:pt x="625" y="488"/>
                  </a:cubicBezTo>
                  <a:cubicBezTo>
                    <a:pt x="641" y="439"/>
                    <a:pt x="685" y="402"/>
                    <a:pt x="713" y="360"/>
                  </a:cubicBezTo>
                  <a:cubicBezTo>
                    <a:pt x="722" y="346"/>
                    <a:pt x="724" y="328"/>
                    <a:pt x="729" y="312"/>
                  </a:cubicBezTo>
                  <a:cubicBezTo>
                    <a:pt x="743" y="269"/>
                    <a:pt x="770" y="228"/>
                    <a:pt x="785" y="184"/>
                  </a:cubicBezTo>
                  <a:cubicBezTo>
                    <a:pt x="792" y="131"/>
                    <a:pt x="803" y="93"/>
                    <a:pt x="777" y="40"/>
                  </a:cubicBezTo>
                  <a:cubicBezTo>
                    <a:pt x="773" y="31"/>
                    <a:pt x="710" y="12"/>
                    <a:pt x="697" y="8"/>
                  </a:cubicBezTo>
                  <a:cubicBezTo>
                    <a:pt x="689" y="5"/>
                    <a:pt x="673" y="0"/>
                    <a:pt x="673" y="0"/>
                  </a:cubicBezTo>
                  <a:cubicBezTo>
                    <a:pt x="652" y="3"/>
                    <a:pt x="629" y="0"/>
                    <a:pt x="609" y="8"/>
                  </a:cubicBezTo>
                  <a:cubicBezTo>
                    <a:pt x="600" y="12"/>
                    <a:pt x="601" y="26"/>
                    <a:pt x="593" y="32"/>
                  </a:cubicBezTo>
                  <a:cubicBezTo>
                    <a:pt x="566" y="53"/>
                    <a:pt x="569" y="28"/>
                    <a:pt x="569" y="48"/>
                  </a:cubicBez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3736" y="2496"/>
              <a:ext cx="4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42" name="Text Box 8"/>
            <p:cNvSpPr txBox="1">
              <a:spLocks noChangeArrowheads="1"/>
            </p:cNvSpPr>
            <p:nvPr/>
          </p:nvSpPr>
          <p:spPr bwMode="auto">
            <a:xfrm>
              <a:off x="4912" y="2496"/>
              <a:ext cx="48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Ag-Sn Alloy</a:t>
              </a:r>
            </a:p>
          </p:txBody>
        </p:sp>
        <p:sp>
          <p:nvSpPr>
            <p:cNvPr id="43" name="Text Box 9"/>
            <p:cNvSpPr txBox="1">
              <a:spLocks noChangeArrowheads="1"/>
            </p:cNvSpPr>
            <p:nvPr/>
          </p:nvSpPr>
          <p:spPr bwMode="auto">
            <a:xfrm>
              <a:off x="4264" y="1725"/>
              <a:ext cx="7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</a:rPr>
                <a:t>Ag-</a:t>
              </a:r>
              <a:r>
                <a:rPr lang="en-US" sz="1400" b="1" dirty="0" err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</a:rPr>
                <a:t> Alloy</a:t>
              </a:r>
            </a:p>
          </p:txBody>
        </p:sp>
        <p:sp>
          <p:nvSpPr>
            <p:cNvPr id="44" name="Text Box 10"/>
            <p:cNvSpPr txBox="1">
              <a:spLocks noChangeArrowheads="1"/>
            </p:cNvSpPr>
            <p:nvPr/>
          </p:nvSpPr>
          <p:spPr bwMode="auto">
            <a:xfrm>
              <a:off x="4264" y="2700"/>
              <a:ext cx="5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Mercury (Hg)</a:t>
              </a:r>
            </a:p>
          </p:txBody>
        </p:sp>
        <p:sp>
          <p:nvSpPr>
            <p:cNvPr id="45" name="Line 11"/>
            <p:cNvSpPr>
              <a:spLocks noChangeShapeType="1"/>
            </p:cNvSpPr>
            <p:nvPr/>
          </p:nvSpPr>
          <p:spPr bwMode="auto">
            <a:xfrm flipV="1">
              <a:off x="4061" y="2415"/>
              <a:ext cx="121" cy="8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6" name="Line 12"/>
            <p:cNvSpPr>
              <a:spLocks noChangeShapeType="1"/>
            </p:cNvSpPr>
            <p:nvPr/>
          </p:nvSpPr>
          <p:spPr bwMode="auto">
            <a:xfrm flipV="1">
              <a:off x="4223" y="2577"/>
              <a:ext cx="122" cy="8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7" name="Line 13"/>
            <p:cNvSpPr>
              <a:spLocks noChangeShapeType="1"/>
            </p:cNvSpPr>
            <p:nvPr/>
          </p:nvSpPr>
          <p:spPr bwMode="auto">
            <a:xfrm rot="15632260" flipV="1">
              <a:off x="4853" y="2477"/>
              <a:ext cx="117" cy="8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8" name="Line 14"/>
            <p:cNvSpPr>
              <a:spLocks noChangeShapeType="1"/>
            </p:cNvSpPr>
            <p:nvPr/>
          </p:nvSpPr>
          <p:spPr bwMode="auto">
            <a:xfrm rot="15632260" flipV="1">
              <a:off x="5016" y="2312"/>
              <a:ext cx="122" cy="8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 rot="6714641" flipV="1">
              <a:off x="4350" y="2166"/>
              <a:ext cx="121" cy="33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0" name="Line 16"/>
            <p:cNvSpPr>
              <a:spLocks noChangeShapeType="1"/>
            </p:cNvSpPr>
            <p:nvPr/>
          </p:nvSpPr>
          <p:spPr bwMode="auto">
            <a:xfrm rot="6714641" flipV="1">
              <a:off x="4633" y="2166"/>
              <a:ext cx="121" cy="3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4101" y="2293"/>
              <a:ext cx="3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4800" y="2160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4547" y="2211"/>
              <a:ext cx="3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Ag</a:t>
              </a:r>
            </a:p>
          </p:txBody>
        </p:sp>
        <p:sp>
          <p:nvSpPr>
            <p:cNvPr id="54" name="Text Box 20"/>
            <p:cNvSpPr txBox="1">
              <a:spLocks noChangeArrowheads="1"/>
            </p:cNvSpPr>
            <p:nvPr/>
          </p:nvSpPr>
          <p:spPr bwMode="auto">
            <a:xfrm>
              <a:off x="4264" y="2455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4289" y="2211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4655" y="2373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Sn</a:t>
              </a:r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flipV="1">
              <a:off x="3888" y="1920"/>
              <a:ext cx="122" cy="81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8" name="Text Box 25"/>
            <p:cNvSpPr txBox="1">
              <a:spLocks noChangeArrowheads="1"/>
            </p:cNvSpPr>
            <p:nvPr/>
          </p:nvSpPr>
          <p:spPr bwMode="auto">
            <a:xfrm>
              <a:off x="3696" y="1968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Hg</a:t>
              </a:r>
            </a:p>
          </p:txBody>
        </p:sp>
        <p:sp>
          <p:nvSpPr>
            <p:cNvPr id="59" name="Text Box 26"/>
            <p:cNvSpPr txBox="1">
              <a:spLocks noChangeArrowheads="1"/>
            </p:cNvSpPr>
            <p:nvPr/>
          </p:nvSpPr>
          <p:spPr bwMode="auto">
            <a:xfrm>
              <a:off x="5184" y="1968"/>
              <a:ext cx="3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>
                      <a:lumMod val="75000"/>
                    </a:schemeClr>
                  </a:solidFill>
                </a:rPr>
                <a:t>Hg</a:t>
              </a:r>
            </a:p>
          </p:txBody>
        </p:sp>
        <p:sp>
          <p:nvSpPr>
            <p:cNvPr id="60" name="Line 27"/>
            <p:cNvSpPr>
              <a:spLocks noChangeShapeType="1"/>
            </p:cNvSpPr>
            <p:nvPr/>
          </p:nvSpPr>
          <p:spPr bwMode="auto">
            <a:xfrm rot="6714641" flipV="1">
              <a:off x="5284" y="2156"/>
              <a:ext cx="121" cy="34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425</TotalTime>
  <Words>950</Words>
  <Application>Microsoft Office PowerPoint</Application>
  <PresentationFormat>On-screen Show (4:3)</PresentationFormat>
  <Paragraphs>356</Paragraphs>
  <Slides>24</Slides>
  <Notes>17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Slide 1</vt:lpstr>
      <vt:lpstr>Specific learning Objectives </vt:lpstr>
      <vt:lpstr>Table of Content </vt:lpstr>
      <vt:lpstr>Slide 4</vt:lpstr>
      <vt:lpstr>Slide 5</vt:lpstr>
      <vt:lpstr>Slide 6</vt:lpstr>
      <vt:lpstr>Basic Composition</vt:lpstr>
      <vt:lpstr>AMALGAMATION AND BASIC SETTING REACTIONS</vt:lpstr>
      <vt:lpstr>CONVENTIONAL LOW-COPPER ALLOYS</vt:lpstr>
      <vt:lpstr>CONVENTIONAL LOW-COPPER ALLOYS</vt:lpstr>
      <vt:lpstr>CONVENTIONAL LOW-COPPER ALLOYS</vt:lpstr>
      <vt:lpstr>CONVENTIONAL LOW-COPPER ALLOYS</vt:lpstr>
      <vt:lpstr>Slide 13</vt:lpstr>
      <vt:lpstr>ADMIXED HIGH-COPPER ALLOYS</vt:lpstr>
      <vt:lpstr>ADMIXED HIGH-COPPER ALLOYS</vt:lpstr>
      <vt:lpstr>ADMIXED HIGH-COPPER ALLOYS</vt:lpstr>
      <vt:lpstr>Slide 17</vt:lpstr>
      <vt:lpstr>SINGLE COMPOSITION  HIGH-COPPER ALLOYS</vt:lpstr>
      <vt:lpstr>SINGLE COMPOSITION  HIGH-COPPER ALLOYS</vt:lpstr>
      <vt:lpstr>Slide 20</vt:lpstr>
      <vt:lpstr>TAKE HOME MESSEGE/ FOR THE TOPIC COVERED (SUMMARY)  </vt:lpstr>
      <vt:lpstr>Question &amp; Answer Session</vt:lpstr>
      <vt:lpstr>REFERENCES  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AMALGAM</dc:title>
  <dc:creator>sony</dc:creator>
  <cp:lastModifiedBy>test</cp:lastModifiedBy>
  <cp:revision>63</cp:revision>
  <dcterms:created xsi:type="dcterms:W3CDTF">2012-06-13T16:40:55Z</dcterms:created>
  <dcterms:modified xsi:type="dcterms:W3CDTF">2023-04-18T05:54:41Z</dcterms:modified>
</cp:coreProperties>
</file>